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4" r:id="rId3"/>
    <p:sldId id="287" r:id="rId4"/>
    <p:sldId id="265" r:id="rId5"/>
    <p:sldId id="285" r:id="rId6"/>
    <p:sldId id="271" r:id="rId7"/>
    <p:sldId id="266" r:id="rId8"/>
    <p:sldId id="312" r:id="rId9"/>
    <p:sldId id="257" r:id="rId10"/>
    <p:sldId id="258" r:id="rId11"/>
    <p:sldId id="268" r:id="rId12"/>
    <p:sldId id="288" r:id="rId13"/>
    <p:sldId id="289" r:id="rId14"/>
    <p:sldId id="282" r:id="rId15"/>
    <p:sldId id="286" r:id="rId16"/>
    <p:sldId id="267" r:id="rId17"/>
    <p:sldId id="272" r:id="rId18"/>
    <p:sldId id="273" r:id="rId19"/>
    <p:sldId id="260" r:id="rId20"/>
    <p:sldId id="311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275" r:id="rId33"/>
    <p:sldId id="278" r:id="rId34"/>
    <p:sldId id="277" r:id="rId35"/>
    <p:sldId id="279" r:id="rId36"/>
    <p:sldId id="280" r:id="rId37"/>
    <p:sldId id="281" r:id="rId38"/>
    <p:sldId id="283" r:id="rId39"/>
    <p:sldId id="284" r:id="rId40"/>
    <p:sldId id="261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0A993C-8C12-47AA-A048-AEA5AC8A1FBD}" type="doc">
      <dgm:prSet loTypeId="urn:microsoft.com/office/officeart/2005/8/layout/venn1" loCatId="relationship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ru-RU"/>
        </a:p>
      </dgm:t>
    </dgm:pt>
    <dgm:pt modelId="{84E4EC28-FFA5-4153-9A6A-4990082BB838}">
      <dgm:prSet phldrT="[Текст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Данные</a:t>
          </a:r>
        </a:p>
      </dgm:t>
    </dgm:pt>
    <dgm:pt modelId="{03C3CBDC-6BBB-4450-9179-B20713A47460}" type="parTrans" cxnId="{1E13454C-E452-4E92-AD94-7B86E29E20CF}">
      <dgm:prSet/>
      <dgm:spPr/>
      <dgm:t>
        <a:bodyPr/>
        <a:lstStyle/>
        <a:p>
          <a:endParaRPr lang="ru-RU" sz="2400"/>
        </a:p>
      </dgm:t>
    </dgm:pt>
    <dgm:pt modelId="{08334C56-7087-4A71-B3B7-91F9A007E6A1}" type="sibTrans" cxnId="{1E13454C-E452-4E92-AD94-7B86E29E20CF}">
      <dgm:prSet/>
      <dgm:spPr/>
      <dgm:t>
        <a:bodyPr/>
        <a:lstStyle/>
        <a:p>
          <a:endParaRPr lang="ru-RU" sz="2400"/>
        </a:p>
      </dgm:t>
    </dgm:pt>
    <dgm:pt modelId="{F8C13251-FED3-4C24-9093-405D4A1FB679}">
      <dgm:prSet phldrT="[Текст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Алгоритмы</a:t>
          </a:r>
        </a:p>
      </dgm:t>
    </dgm:pt>
    <dgm:pt modelId="{43B4B7CA-20A4-4D59-B700-6DFE829815B4}" type="parTrans" cxnId="{AD5C0F12-87C3-4902-A324-E9813CD681FA}">
      <dgm:prSet/>
      <dgm:spPr/>
      <dgm:t>
        <a:bodyPr/>
        <a:lstStyle/>
        <a:p>
          <a:endParaRPr lang="ru-RU" sz="2400"/>
        </a:p>
      </dgm:t>
    </dgm:pt>
    <dgm:pt modelId="{87136620-0D70-449B-84B0-6027978F0C47}" type="sibTrans" cxnId="{AD5C0F12-87C3-4902-A324-E9813CD681FA}">
      <dgm:prSet/>
      <dgm:spPr/>
      <dgm:t>
        <a:bodyPr/>
        <a:lstStyle/>
        <a:p>
          <a:endParaRPr lang="ru-RU" sz="2400"/>
        </a:p>
      </dgm:t>
    </dgm:pt>
    <dgm:pt modelId="{D2F2C24C-1EB4-474B-9C03-4022ACE43E24}">
      <dgm:prSet phldrT="[Текст]" custT="1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Параметры</a:t>
          </a:r>
        </a:p>
      </dgm:t>
    </dgm:pt>
    <dgm:pt modelId="{910214C8-7F6B-4B1F-B394-733410EBE04C}" type="parTrans" cxnId="{D54F0BE1-351D-4CFA-ADA1-7249799D0523}">
      <dgm:prSet/>
      <dgm:spPr/>
      <dgm:t>
        <a:bodyPr/>
        <a:lstStyle/>
        <a:p>
          <a:endParaRPr lang="ru-RU" sz="2400"/>
        </a:p>
      </dgm:t>
    </dgm:pt>
    <dgm:pt modelId="{766BBE38-A004-4565-BAB6-2B72BA52A37A}" type="sibTrans" cxnId="{D54F0BE1-351D-4CFA-ADA1-7249799D0523}">
      <dgm:prSet/>
      <dgm:spPr/>
      <dgm:t>
        <a:bodyPr/>
        <a:lstStyle/>
        <a:p>
          <a:endParaRPr lang="ru-RU" sz="2400"/>
        </a:p>
      </dgm:t>
    </dgm:pt>
    <dgm:pt modelId="{892B1F7B-946D-4206-BF87-29A3A91841B3}" type="pres">
      <dgm:prSet presAssocID="{210A993C-8C12-47AA-A048-AEA5AC8A1FBD}" presName="compositeShape" presStyleCnt="0">
        <dgm:presLayoutVars>
          <dgm:chMax val="7"/>
          <dgm:dir/>
          <dgm:resizeHandles val="exact"/>
        </dgm:presLayoutVars>
      </dgm:prSet>
      <dgm:spPr/>
    </dgm:pt>
    <dgm:pt modelId="{90B67628-8C41-4BCA-A8AC-8DABA4D7E07F}" type="pres">
      <dgm:prSet presAssocID="{84E4EC28-FFA5-4153-9A6A-4990082BB838}" presName="circ1" presStyleLbl="vennNode1" presStyleIdx="0" presStyleCnt="3"/>
      <dgm:spPr/>
    </dgm:pt>
    <dgm:pt modelId="{FCACD42F-BBC1-4C9F-B585-42CDE0C43C06}" type="pres">
      <dgm:prSet presAssocID="{84E4EC28-FFA5-4153-9A6A-4990082BB83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B601A03-7BB6-454F-9C12-BE2A97DDDB8F}" type="pres">
      <dgm:prSet presAssocID="{F8C13251-FED3-4C24-9093-405D4A1FB679}" presName="circ2" presStyleLbl="vennNode1" presStyleIdx="1" presStyleCnt="3"/>
      <dgm:spPr/>
    </dgm:pt>
    <dgm:pt modelId="{52A59EB1-4222-4C47-899A-1E965BDCBB62}" type="pres">
      <dgm:prSet presAssocID="{F8C13251-FED3-4C24-9093-405D4A1FB67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A2164C7-984B-4A00-B30C-E080B2BFC265}" type="pres">
      <dgm:prSet presAssocID="{D2F2C24C-1EB4-474B-9C03-4022ACE43E24}" presName="circ3" presStyleLbl="vennNode1" presStyleIdx="2" presStyleCnt="3"/>
      <dgm:spPr/>
    </dgm:pt>
    <dgm:pt modelId="{188F152D-BFCF-42A3-81F0-49CA8C6BC347}" type="pres">
      <dgm:prSet presAssocID="{D2F2C24C-1EB4-474B-9C03-4022ACE43E2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343DB03-81C8-42CB-B8B1-7E0FD73018BB}" type="presOf" srcId="{84E4EC28-FFA5-4153-9A6A-4990082BB838}" destId="{90B67628-8C41-4BCA-A8AC-8DABA4D7E07F}" srcOrd="0" destOrd="0" presId="urn:microsoft.com/office/officeart/2005/8/layout/venn1"/>
    <dgm:cxn modelId="{AD5C0F12-87C3-4902-A324-E9813CD681FA}" srcId="{210A993C-8C12-47AA-A048-AEA5AC8A1FBD}" destId="{F8C13251-FED3-4C24-9093-405D4A1FB679}" srcOrd="1" destOrd="0" parTransId="{43B4B7CA-20A4-4D59-B700-6DFE829815B4}" sibTransId="{87136620-0D70-449B-84B0-6027978F0C47}"/>
    <dgm:cxn modelId="{D5038C18-AF2A-48B2-98A7-C486E3390408}" type="presOf" srcId="{D2F2C24C-1EB4-474B-9C03-4022ACE43E24}" destId="{7A2164C7-984B-4A00-B30C-E080B2BFC265}" srcOrd="0" destOrd="0" presId="urn:microsoft.com/office/officeart/2005/8/layout/venn1"/>
    <dgm:cxn modelId="{1E13454C-E452-4E92-AD94-7B86E29E20CF}" srcId="{210A993C-8C12-47AA-A048-AEA5AC8A1FBD}" destId="{84E4EC28-FFA5-4153-9A6A-4990082BB838}" srcOrd="0" destOrd="0" parTransId="{03C3CBDC-6BBB-4450-9179-B20713A47460}" sibTransId="{08334C56-7087-4A71-B3B7-91F9A007E6A1}"/>
    <dgm:cxn modelId="{0E578671-B937-4A03-BB18-64EE6E3B829C}" type="presOf" srcId="{F8C13251-FED3-4C24-9093-405D4A1FB679}" destId="{52A59EB1-4222-4C47-899A-1E965BDCBB62}" srcOrd="1" destOrd="0" presId="urn:microsoft.com/office/officeart/2005/8/layout/venn1"/>
    <dgm:cxn modelId="{4F204B9E-A27B-4C3A-8D73-E0E0E6F98A3F}" type="presOf" srcId="{210A993C-8C12-47AA-A048-AEA5AC8A1FBD}" destId="{892B1F7B-946D-4206-BF87-29A3A91841B3}" srcOrd="0" destOrd="0" presId="urn:microsoft.com/office/officeart/2005/8/layout/venn1"/>
    <dgm:cxn modelId="{F0EA8CBC-9BC5-424E-ABA8-55EA7C654AB2}" type="presOf" srcId="{D2F2C24C-1EB4-474B-9C03-4022ACE43E24}" destId="{188F152D-BFCF-42A3-81F0-49CA8C6BC347}" srcOrd="1" destOrd="0" presId="urn:microsoft.com/office/officeart/2005/8/layout/venn1"/>
    <dgm:cxn modelId="{425DE1CE-CE54-463E-9C5B-BC13BD641E30}" type="presOf" srcId="{F8C13251-FED3-4C24-9093-405D4A1FB679}" destId="{1B601A03-7BB6-454F-9C12-BE2A97DDDB8F}" srcOrd="0" destOrd="0" presId="urn:microsoft.com/office/officeart/2005/8/layout/venn1"/>
    <dgm:cxn modelId="{5FEACFDA-039A-4B2E-A563-06EEF7C1696A}" type="presOf" srcId="{84E4EC28-FFA5-4153-9A6A-4990082BB838}" destId="{FCACD42F-BBC1-4C9F-B585-42CDE0C43C06}" srcOrd="1" destOrd="0" presId="urn:microsoft.com/office/officeart/2005/8/layout/venn1"/>
    <dgm:cxn modelId="{D54F0BE1-351D-4CFA-ADA1-7249799D0523}" srcId="{210A993C-8C12-47AA-A048-AEA5AC8A1FBD}" destId="{D2F2C24C-1EB4-474B-9C03-4022ACE43E24}" srcOrd="2" destOrd="0" parTransId="{910214C8-7F6B-4B1F-B394-733410EBE04C}" sibTransId="{766BBE38-A004-4565-BAB6-2B72BA52A37A}"/>
    <dgm:cxn modelId="{069D9087-E261-4AAA-9253-6591F973C60D}" type="presParOf" srcId="{892B1F7B-946D-4206-BF87-29A3A91841B3}" destId="{90B67628-8C41-4BCA-A8AC-8DABA4D7E07F}" srcOrd="0" destOrd="0" presId="urn:microsoft.com/office/officeart/2005/8/layout/venn1"/>
    <dgm:cxn modelId="{E59F1837-EEDA-496E-AF32-876440D5D64E}" type="presParOf" srcId="{892B1F7B-946D-4206-BF87-29A3A91841B3}" destId="{FCACD42F-BBC1-4C9F-B585-42CDE0C43C06}" srcOrd="1" destOrd="0" presId="urn:microsoft.com/office/officeart/2005/8/layout/venn1"/>
    <dgm:cxn modelId="{A7892E4A-A5A2-42E1-BEF0-56C6D3D720B7}" type="presParOf" srcId="{892B1F7B-946D-4206-BF87-29A3A91841B3}" destId="{1B601A03-7BB6-454F-9C12-BE2A97DDDB8F}" srcOrd="2" destOrd="0" presId="urn:microsoft.com/office/officeart/2005/8/layout/venn1"/>
    <dgm:cxn modelId="{66996CB3-9B7E-4E2A-A147-A6EB89C06A93}" type="presParOf" srcId="{892B1F7B-946D-4206-BF87-29A3A91841B3}" destId="{52A59EB1-4222-4C47-899A-1E965BDCBB62}" srcOrd="3" destOrd="0" presId="urn:microsoft.com/office/officeart/2005/8/layout/venn1"/>
    <dgm:cxn modelId="{09161BD2-BE58-4E37-8DAC-D1B9CA9BE935}" type="presParOf" srcId="{892B1F7B-946D-4206-BF87-29A3A91841B3}" destId="{7A2164C7-984B-4A00-B30C-E080B2BFC265}" srcOrd="4" destOrd="0" presId="urn:microsoft.com/office/officeart/2005/8/layout/venn1"/>
    <dgm:cxn modelId="{DDFD1A38-63D0-4DB1-95FA-D48461FFE98F}" type="presParOf" srcId="{892B1F7B-946D-4206-BF87-29A3A91841B3}" destId="{188F152D-BFCF-42A3-81F0-49CA8C6BC34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67628-8C41-4BCA-A8AC-8DABA4D7E07F}">
      <dsp:nvSpPr>
        <dsp:cNvPr id="0" name=""/>
        <dsp:cNvSpPr/>
      </dsp:nvSpPr>
      <dsp:spPr>
        <a:xfrm>
          <a:off x="2150367" y="63232"/>
          <a:ext cx="3035176" cy="3035176"/>
        </a:xfrm>
        <a:prstGeom prst="ellipse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Данные</a:t>
          </a:r>
        </a:p>
      </dsp:txBody>
      <dsp:txXfrm>
        <a:off x="2555058" y="594388"/>
        <a:ext cx="2225795" cy="1365829"/>
      </dsp:txXfrm>
    </dsp:sp>
    <dsp:sp modelId="{1B601A03-7BB6-454F-9C12-BE2A97DDDB8F}">
      <dsp:nvSpPr>
        <dsp:cNvPr id="0" name=""/>
        <dsp:cNvSpPr/>
      </dsp:nvSpPr>
      <dsp:spPr>
        <a:xfrm>
          <a:off x="3245560" y="1960217"/>
          <a:ext cx="3035176" cy="3035176"/>
        </a:xfrm>
        <a:prstGeom prst="ellipse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Алгоритмы</a:t>
          </a:r>
        </a:p>
      </dsp:txBody>
      <dsp:txXfrm>
        <a:off x="4173818" y="2744305"/>
        <a:ext cx="1821105" cy="1669346"/>
      </dsp:txXfrm>
    </dsp:sp>
    <dsp:sp modelId="{7A2164C7-984B-4A00-B30C-E080B2BFC265}">
      <dsp:nvSpPr>
        <dsp:cNvPr id="0" name=""/>
        <dsp:cNvSpPr/>
      </dsp:nvSpPr>
      <dsp:spPr>
        <a:xfrm>
          <a:off x="1055175" y="1960217"/>
          <a:ext cx="3035176" cy="3035176"/>
        </a:xfrm>
        <a:prstGeom prst="ellipse">
          <a:avLst/>
        </a:pr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Параметры</a:t>
          </a:r>
        </a:p>
      </dsp:txBody>
      <dsp:txXfrm>
        <a:off x="1340987" y="2744305"/>
        <a:ext cx="1821105" cy="1669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2287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6375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2097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9838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798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4610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8431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7642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389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891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3945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5494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032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688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3009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5170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2398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891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385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7718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69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5663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3011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9313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0770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57820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1693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716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0383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0856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3607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3238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389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38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4369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34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181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10" Type="http://schemas.openxmlformats.org/officeDocument/2006/relationships/image" Target="../media/image45.png"/><Relationship Id="rId4" Type="http://schemas.openxmlformats.org/officeDocument/2006/relationships/image" Target="../media/image18.emf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20.emf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81.png"/><Relationship Id="rId10" Type="http://schemas.openxmlformats.org/officeDocument/2006/relationships/image" Target="../media/image30.png"/><Relationship Id="rId4" Type="http://schemas.openxmlformats.org/officeDocument/2006/relationships/image" Target="../media/image80.png"/><Relationship Id="rId9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3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6994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EF3892D-E816-43B2-B007-F7BE3105D62F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32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1.01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Базовые понятия Машинного обучения 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2521533-3439-4D16-8AC8-6403F699C632}"/>
              </a:ext>
            </a:extLst>
          </p:cNvPr>
          <p:cNvSpPr txBox="1">
            <a:spLocks/>
          </p:cNvSpPr>
          <p:nvPr/>
        </p:nvSpPr>
        <p:spPr>
          <a:xfrm>
            <a:off x="3215680" y="5445224"/>
            <a:ext cx="640871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искусственный интеллект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9346" y="3296186"/>
            <a:ext cx="115932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computer science, artificial intelligence (AI), sometimes called machine intelligence, is intelligence demonstrated by machines, in contrast to the natural intelligence displayed by humans. the study of "intelligent agents": any device that perceives its environment and takes actions that maximize its chance of successfully achieving its goals.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n-US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https://en.wikipedia.org/wiki/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78982BEB-00DB-4319-9030-AB87C971D5EA}"/>
              </a:ext>
            </a:extLst>
          </p:cNvPr>
          <p:cNvSpPr txBox="1">
            <a:spLocks/>
          </p:cNvSpPr>
          <p:nvPr/>
        </p:nvSpPr>
        <p:spPr>
          <a:xfrm>
            <a:off x="2140050" y="225295"/>
            <a:ext cx="8091919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064A6E9-F730-4D66-A1E1-8376F0D8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27B92A2-D18C-45BD-8E81-0486EB102F3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6298C0-BD19-48C0-90AD-D043972B3F92}"/>
              </a:ext>
            </a:extLst>
          </p:cNvPr>
          <p:cNvSpPr/>
          <p:nvPr/>
        </p:nvSpPr>
        <p:spPr>
          <a:xfrm>
            <a:off x="209346" y="5023049"/>
            <a:ext cx="117733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Artificial Intelligence is really a misnomer. It's not intelligent, it's just the simulation of intelligence. And it's certainly not art, or artificial for that matter.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 why is it called Artificial Intelligence? Because humans are lazy and uncreative, they can't even come up with a good name for something which doesn't exist!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https://philosopherai.com/philosopher/artificial-intelligence-db38d3 </a:t>
            </a:r>
            <a:endParaRPr lang="en-US" sz="20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937661-ED5D-4826-86AB-5FFAF9783FD8}"/>
              </a:ext>
            </a:extLst>
          </p:cNvPr>
          <p:cNvSpPr/>
          <p:nvPr/>
        </p:nvSpPr>
        <p:spPr>
          <a:xfrm>
            <a:off x="231522" y="1569324"/>
            <a:ext cx="114063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Иску́сственный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(ИИ; 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intelligence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AI) — свойство интеллектуальных систем выполнять творческие функции, которые традиционно считаются прерогативой человека; наука и технология создания интеллектуальных машин, особенно интеллектуальных компьютерных программ.</a:t>
            </a:r>
            <a:r>
              <a:rPr lang="ru-RU" sz="20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sz="2000" u="sng" dirty="0">
                <a:solidFill>
                  <a:schemeClr val="bg1"/>
                </a:solidFill>
                <a:latin typeface="-apple-system"/>
              </a:rPr>
              <a:t>https://ru.wikipedia.org/wiki/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9D861E-F297-4518-B225-9806F0A3D23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есть интеллект 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1344" y="1460188"/>
            <a:ext cx="118093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Интелле́кт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(от лат.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intellectus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«восприятие»; «разумение», «понимание»; «понятие», «рассудок») или ум — качество психики, состоящее из способности приспосабливаться к новым ситуациям, способности к обучению и запоминанию на основе опыта, пониманию и применению абстрактных концепций, и использованию своих знаний для управления окружающей человека средой. Общая способность к познанию и решению проблем, которая объединяет познавательные способности: ощущение, восприятие, память, представление, мышление, воображение, а также внимание, волю и рефлексию.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https://ru.wikipedia.org/wiki</a:t>
            </a:r>
          </a:p>
          <a:p>
            <a:pPr algn="just"/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B362F4-E438-47F8-857F-B24447CF1312}"/>
              </a:ext>
            </a:extLst>
          </p:cNvPr>
          <p:cNvSpPr/>
          <p:nvPr/>
        </p:nvSpPr>
        <p:spPr>
          <a:xfrm>
            <a:off x="191344" y="4275434"/>
            <a:ext cx="1180931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же касается разума… Не вам бы говорить, не мне бы слушать. Сто веков эти бурдюки с питательной смесью разглагольствуют о разуме и до сих пор не могут договориться, о чем идет речь. В одном только они согласны все: кроме них, разумом никто не обладает. Если мысленным взором окинуть всю историю этой болтовни, легко увидеть, что так называемая теория мышления сводится к выдумыванию более или менее сложных терминов для обозначения явлений, которых человек не понимает. </a:t>
            </a:r>
          </a:p>
          <a:p>
            <a:pPr algn="just"/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«Сказка о Тройке» —повесть братьев Аркадия и Бориса Стругацких (1968)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1CD25EA-5FC0-483C-81F2-22ED7FB3971F}"/>
              </a:ext>
            </a:extLst>
          </p:cNvPr>
          <p:cNvSpPr/>
          <p:nvPr/>
        </p:nvSpPr>
        <p:spPr>
          <a:xfrm>
            <a:off x="767408" y="1484784"/>
            <a:ext cx="105131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2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Искусственный интеллект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комплекс технологических решений, позволяющий имитировать когнитивные функции человека (включая самообучение и поиск решений без заранее заданного алгоритма) и получать при выполнении конкретных задач результаты, сопоставимые, как минимум, с результатами интеллектуальной деятельности человека.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Комплекс технологических решений включает в себя информационно-коммуникационную инфраструктуру, программное обеспечение (в том числе, в котором используются методы машинного обучения), процессы и сервисы по обработке данных и поиску решений </a:t>
            </a:r>
          </a:p>
          <a:p>
            <a:pPr algn="just"/>
            <a:endParaRPr lang="ru-RU" sz="2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 г. № 490 «О развитии искусственного интеллекта в Российской Федерации»)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6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от Президента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8279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CD10D885-A24C-446D-B1CA-91C560A0B6B7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56423E4-906E-406F-B1AD-5D541572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1B9B714-4655-4950-B7E3-FEBBAE1B37F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622557-1804-4264-A351-0FC3AD525DA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92B39D0-EC2A-47AC-90ED-3A0AF7A6EFCB}"/>
              </a:ext>
            </a:extLst>
          </p:cNvPr>
          <p:cNvSpPr/>
          <p:nvPr/>
        </p:nvSpPr>
        <p:spPr>
          <a:xfrm>
            <a:off x="839416" y="1844824"/>
            <a:ext cx="105131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искусственного интеллекта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» – технологии, основанные на использовании искусственного интеллекта, включая компьютерное зрение, обработку естественного языка, распознавание и синтез речи, интеллектуальную поддержку принятия решений и перспективные методы искусственного интеллекта 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(в соответствии с Национальной стратегией развития искусственного интеллекта на период до 2030 года, утвержденной Указом Президента Российской Федерации от 10 октября 2019 г. № 490 «О развитии искусственного интеллекта в Российской Федерации»);</a:t>
            </a:r>
          </a:p>
        </p:txBody>
      </p:sp>
    </p:spTree>
    <p:extLst>
      <p:ext uri="{BB962C8B-B14F-4D97-AF65-F5344CB8AC3E}">
        <p14:creationId xmlns:p14="http://schemas.microsoft.com/office/powerpoint/2010/main" val="81725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Место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Овал 2"/>
          <p:cNvSpPr/>
          <p:nvPr/>
        </p:nvSpPr>
        <p:spPr>
          <a:xfrm>
            <a:off x="4583832" y="1688073"/>
            <a:ext cx="5256584" cy="4536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lvl="1" algn="ctr"/>
            <a:r>
              <a:rPr lang="ru-RU" sz="16600" baseline="30000" dirty="0"/>
              <a:t>ИИ</a:t>
            </a:r>
            <a:endParaRPr lang="ru-RU" baseline="30000" dirty="0"/>
          </a:p>
        </p:txBody>
      </p:sp>
      <p:sp>
        <p:nvSpPr>
          <p:cNvPr id="10" name="Овал 9"/>
          <p:cNvSpPr/>
          <p:nvPr/>
        </p:nvSpPr>
        <p:spPr>
          <a:xfrm>
            <a:off x="5075616" y="3038046"/>
            <a:ext cx="3312368" cy="31683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8000" baseline="30000" dirty="0"/>
              <a:t>МО</a:t>
            </a:r>
            <a:endParaRPr lang="en-US" sz="8000" baseline="30000" dirty="0"/>
          </a:p>
        </p:txBody>
      </p:sp>
      <p:sp>
        <p:nvSpPr>
          <p:cNvPr id="12" name="Овал 11"/>
          <p:cNvSpPr/>
          <p:nvPr/>
        </p:nvSpPr>
        <p:spPr>
          <a:xfrm>
            <a:off x="5468584" y="4478206"/>
            <a:ext cx="1935832" cy="152055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1"/>
          <a:lstStyle/>
          <a:p>
            <a:pPr marL="0" lvl="1" algn="ctr"/>
            <a:r>
              <a:rPr lang="ru-RU" sz="6000" baseline="30000" dirty="0"/>
              <a:t>НС</a:t>
            </a:r>
            <a:endParaRPr lang="en-US" sz="6000" baseline="30000" dirty="0"/>
          </a:p>
        </p:txBody>
      </p:sp>
      <p:sp>
        <p:nvSpPr>
          <p:cNvPr id="14" name="Овал 13"/>
          <p:cNvSpPr/>
          <p:nvPr/>
        </p:nvSpPr>
        <p:spPr>
          <a:xfrm>
            <a:off x="1775520" y="2780928"/>
            <a:ext cx="4092184" cy="39295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8000" rIns="18000" rtlCol="0" anchor="ctr" anchorCtr="1"/>
          <a:lstStyle/>
          <a:p>
            <a:pPr marL="0" lvl="1" algn="ctr"/>
            <a:r>
              <a:rPr lang="en-US" sz="7200" baseline="30000" dirty="0"/>
              <a:t>Data Science</a:t>
            </a:r>
            <a:endParaRPr lang="ru-RU" sz="1000" baseline="30000" dirty="0"/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F0FCE0E2-053F-4C13-836C-10888B61B78E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75AD949-39CC-4E31-849C-16ED129CD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5790F0D-4D50-4F06-BB53-1F490261527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2FB21A-151A-4247-B86C-2EB6FBCBB6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7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Три «Кита» Машинного Обучения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F0FCE0E2-053F-4C13-836C-10888B61B78E}"/>
              </a:ext>
            </a:extLst>
          </p:cNvPr>
          <p:cNvSpPr txBox="1">
            <a:spLocks/>
          </p:cNvSpPr>
          <p:nvPr/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75AD949-39CC-4E31-849C-16ED129CD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5790F0D-4D50-4F06-BB53-1F490261527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2FB21A-151A-4247-B86C-2EB6FBCBB6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3" name="Схема 12"/>
          <p:cNvGraphicFramePr/>
          <p:nvPr>
            <p:extLst>
              <p:ext uri="{D42A27DB-BD31-4B8C-83A1-F6EECF244321}">
                <p14:modId xmlns:p14="http://schemas.microsoft.com/office/powerpoint/2010/main" val="51532381"/>
              </p:ext>
            </p:extLst>
          </p:nvPr>
        </p:nvGraphicFramePr>
        <p:xfrm>
          <a:off x="2207568" y="1628800"/>
          <a:ext cx="7335912" cy="505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91944" y="429309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</a:t>
            </a:r>
          </a:p>
        </p:txBody>
      </p:sp>
      <p:sp>
        <p:nvSpPr>
          <p:cNvPr id="15" name="TextBox 14"/>
          <p:cNvSpPr txBox="1"/>
          <p:nvPr/>
        </p:nvSpPr>
        <p:spPr>
          <a:xfrm rot="2196097">
            <a:off x="4441996" y="3700968"/>
            <a:ext cx="1387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Science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9174908">
            <a:off x="5799818" y="3722455"/>
            <a:ext cx="1387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Mining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530064">
            <a:off x="5235650" y="5163024"/>
            <a:ext cx="1387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Кодить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24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708ACFE-7DD8-4AA4-93B4-C1F7AF79844C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Традиционное программирование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46072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55840" y="1988840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816080" y="2492896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007768" y="2276872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007768" y="2780928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1524000" y="1700809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631504" y="2492897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7104112" y="2025198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</a:t>
            </a:r>
          </a:p>
        </p:txBody>
      </p:sp>
      <p:grpSp>
        <p:nvGrpSpPr>
          <p:cNvPr id="7" name="Группа 6"/>
          <p:cNvGrpSpPr/>
          <p:nvPr/>
        </p:nvGrpSpPr>
        <p:grpSpPr>
          <a:xfrm>
            <a:off x="5160888" y="4014608"/>
            <a:ext cx="6334720" cy="2675523"/>
            <a:chOff x="16396" y="3501008"/>
            <a:chExt cx="5114706" cy="2160240"/>
          </a:xfrm>
        </p:grpSpPr>
        <p:sp>
          <p:nvSpPr>
            <p:cNvPr id="4" name="Прямоугольник 3"/>
            <p:cNvSpPr/>
            <p:nvPr/>
          </p:nvSpPr>
          <p:spPr>
            <a:xfrm>
              <a:off x="232420" y="3501008"/>
              <a:ext cx="4824536" cy="2160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8DDC28A-3542-4E54-BB7E-0233CAB7B6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24" b="33177"/>
            <a:stretch/>
          </p:blipFill>
          <p:spPr bwMode="auto">
            <a:xfrm>
              <a:off x="16396" y="3573016"/>
              <a:ext cx="5114706" cy="198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Заголовок 1"/>
          <p:cNvSpPr txBox="1">
            <a:spLocks/>
          </p:cNvSpPr>
          <p:nvPr/>
        </p:nvSpPr>
        <p:spPr>
          <a:xfrm>
            <a:off x="-240704" y="4014608"/>
            <a:ext cx="5616624" cy="1883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Переводим углы в радианы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1 </a:t>
            </a:r>
            <a:r>
              <a:rPr lang="en-US" sz="2800" i="1" dirty="0">
                <a:solidFill>
                  <a:schemeClr val="bg1"/>
                </a:solidFill>
              </a:rPr>
              <a:t>rad </a:t>
            </a:r>
            <a:r>
              <a:rPr lang="ru-RU" sz="2800" dirty="0">
                <a:solidFill>
                  <a:schemeClr val="bg1"/>
                </a:solidFill>
              </a:rPr>
              <a:t>=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(180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l-GR" sz="2800" dirty="0">
                <a:solidFill>
                  <a:schemeClr val="bg1"/>
                </a:solidFill>
              </a:rPr>
              <a:t>π)°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~355/113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x= y</a:t>
            </a:r>
            <a:r>
              <a:rPr lang="el-GR" sz="2800" dirty="0">
                <a:solidFill>
                  <a:schemeClr val="bg1"/>
                </a:solidFill>
              </a:rPr>
              <a:t>°</a:t>
            </a:r>
            <a:r>
              <a:rPr lang="en-US" sz="2800" dirty="0">
                <a:solidFill>
                  <a:schemeClr val="bg1"/>
                </a:solidFill>
              </a:rPr>
              <a:t>*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l-GR" sz="2800" dirty="0">
                <a:solidFill>
                  <a:schemeClr val="bg1"/>
                </a:solidFill>
              </a:rPr>
              <a:t>π </a:t>
            </a:r>
            <a:r>
              <a:rPr lang="en-US" sz="2800" dirty="0">
                <a:solidFill>
                  <a:schemeClr val="bg1"/>
                </a:solidFill>
              </a:rPr>
              <a:t>/180)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Нижний колонтитул 6">
            <a:extLst>
              <a:ext uri="{FF2B5EF4-FFF2-40B4-BE49-F238E27FC236}">
                <a16:creationId xmlns:a16="http://schemas.microsoft.com/office/drawing/2014/main" id="{F83FFF4B-4A1C-4D2D-A97A-79881B4035D2}"/>
              </a:ext>
            </a:extLst>
          </p:cNvPr>
          <p:cNvSpPr txBox="1">
            <a:spLocks/>
          </p:cNvSpPr>
          <p:nvPr/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C81015B3-BAE3-4AD1-B890-604E9DF8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E041FB9-F3EA-4813-BFD4-097345AF30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1CC67898-B993-4E66-A851-2C9495B271C9}"/>
              </a:ext>
            </a:extLst>
          </p:cNvPr>
          <p:cNvSpPr txBox="1">
            <a:spLocks/>
          </p:cNvSpPr>
          <p:nvPr/>
        </p:nvSpPr>
        <p:spPr>
          <a:xfrm>
            <a:off x="1631504" y="3140850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 калькулятор считает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sin(y</a:t>
            </a:r>
            <a:r>
              <a:rPr lang="el-GR" sz="3200" dirty="0">
                <a:solidFill>
                  <a:schemeClr val="bg1"/>
                </a:solidFill>
              </a:rPr>
              <a:t>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6CBE5D8-8F0D-40EE-9AA1-612AB9EBD0B1}"/>
              </a:ext>
            </a:extLst>
          </p:cNvPr>
          <p:cNvSpPr/>
          <p:nvPr/>
        </p:nvSpPr>
        <p:spPr>
          <a:xfrm>
            <a:off x="912020" y="5944377"/>
            <a:ext cx="27880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sin(x)~x-x</a:t>
            </a:r>
            <a:r>
              <a:rPr lang="en-US" sz="28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/3!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5530A3E-40FC-45F0-B0CB-F4CF00B9FAA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7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6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2878" y="116802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36607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55840" y="2758011"/>
            <a:ext cx="2160240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</a:rPr>
              <a:t>«Машина»</a:t>
            </a:r>
          </a:p>
        </p:txBody>
      </p:sp>
      <p:cxnSp>
        <p:nvCxnSpPr>
          <p:cNvPr id="5" name="Прямая со стрелкой 4"/>
          <p:cNvCxnSpPr>
            <a:stCxn id="3" idx="3"/>
          </p:cNvCxnSpPr>
          <p:nvPr/>
        </p:nvCxnSpPr>
        <p:spPr>
          <a:xfrm>
            <a:off x="6816080" y="3262067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007768" y="3046043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007768" y="3550099"/>
            <a:ext cx="64807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7320136" y="283002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631504" y="2253956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703512" y="3190060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</a:t>
            </a:r>
          </a:p>
        </p:txBody>
      </p:sp>
      <p:sp>
        <p:nvSpPr>
          <p:cNvPr id="20" name="Нижний колонтитул 6">
            <a:extLst>
              <a:ext uri="{FF2B5EF4-FFF2-40B4-BE49-F238E27FC236}">
                <a16:creationId xmlns:a16="http://schemas.microsoft.com/office/drawing/2014/main" id="{2228F0BD-BB4F-42FA-9975-C289303DBB65}"/>
              </a:ext>
            </a:extLst>
          </p:cNvPr>
          <p:cNvSpPr txBox="1">
            <a:spLocks/>
          </p:cNvSpPr>
          <p:nvPr/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676FB39-FC0C-4A10-8040-C5FCBDC6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2CAB5957-4250-465B-9656-364D132BBC78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D9E3CC-C0A7-4B5F-9CDD-B06C0DAA05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7B23F81-2C86-4183-9AE2-49E865DB7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934" y="4049696"/>
            <a:ext cx="527910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56F60A-0649-4AC3-9301-97474B313A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58" y="1109686"/>
            <a:ext cx="9547398" cy="5385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0376D1-DFF5-4F39-ACAB-5863227DCC7D}"/>
              </a:ext>
            </a:extLst>
          </p:cNvPr>
          <p:cNvSpPr txBox="1"/>
          <p:nvPr/>
        </p:nvSpPr>
        <p:spPr>
          <a:xfrm>
            <a:off x="1424675" y="2574301"/>
            <a:ext cx="36948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f()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F85F3F-F48E-49F5-9125-61E14A796675}"/>
              </a:ext>
            </a:extLst>
          </p:cNvPr>
          <p:cNvSpPr txBox="1"/>
          <p:nvPr/>
        </p:nvSpPr>
        <p:spPr>
          <a:xfrm>
            <a:off x="6915613" y="950532"/>
            <a:ext cx="29248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y X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A44E6-3FA4-43B2-8B83-82B2B77B1562}"/>
              </a:ext>
            </a:extLst>
          </p:cNvPr>
          <p:cNvSpPr txBox="1"/>
          <p:nvPr/>
        </p:nvSpPr>
        <p:spPr>
          <a:xfrm>
            <a:off x="9039528" y="3550192"/>
            <a:ext cx="16561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latin typeface="Comic Sans MS" panose="030F0702030302020204" pitchFamily="66" charset="0"/>
              </a:rPr>
              <a:t>=</a:t>
            </a:r>
            <a:endParaRPr lang="ru-RU" sz="199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Классификация задач МО</a:t>
            </a:r>
            <a:endParaRPr lang="en-US" sz="24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7" y="1006719"/>
            <a:ext cx="10081120" cy="56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Классификация задач МО</a:t>
            </a:r>
            <a:endParaRPr lang="en-US" sz="24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15D762F-8EAE-4A66-85C3-589E7E0CBE79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981136-9A70-4DD4-80FC-F4131F65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12192000" cy="349770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7773A6E-440C-4670-B17E-ABAA424916EA}"/>
              </a:ext>
            </a:extLst>
          </p:cNvPr>
          <p:cNvSpPr/>
          <p:nvPr/>
        </p:nvSpPr>
        <p:spPr>
          <a:xfrm>
            <a:off x="1343473" y="980728"/>
            <a:ext cx="8424936" cy="403244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8F528C1-EF93-4682-A404-DACE23FE3EA4}"/>
              </a:ext>
            </a:extLst>
          </p:cNvPr>
          <p:cNvSpPr/>
          <p:nvPr/>
        </p:nvSpPr>
        <p:spPr>
          <a:xfrm>
            <a:off x="0" y="980728"/>
            <a:ext cx="1343472" cy="4032448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FE2CA-A1E3-4F2A-A86D-97CAA1DF196B}"/>
              </a:ext>
            </a:extLst>
          </p:cNvPr>
          <p:cNvSpPr/>
          <p:nvPr/>
        </p:nvSpPr>
        <p:spPr>
          <a:xfrm>
            <a:off x="9768408" y="980728"/>
            <a:ext cx="2423592" cy="403244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/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52FBB2D-796A-4811-B80C-9A61E1184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836712"/>
                <a:ext cx="72327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/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23E089D-0B43-4C61-AE04-7DEF02CF0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908720"/>
                <a:ext cx="7120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8A81E5C-4697-4117-A1B4-4F7DB5943031}"/>
              </a:ext>
            </a:extLst>
          </p:cNvPr>
          <p:cNvSpPr/>
          <p:nvPr/>
        </p:nvSpPr>
        <p:spPr>
          <a:xfrm>
            <a:off x="4367808" y="836712"/>
            <a:ext cx="28905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ru-RU" sz="44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/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объект, требующий некоторого предсказания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69D4D8-4AFF-48ED-BBCB-5B6FCBD96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5" y="5013176"/>
                <a:ext cx="6120680" cy="513282"/>
              </a:xfrm>
              <a:prstGeom prst="rect">
                <a:avLst/>
              </a:prstGeom>
              <a:blipFill>
                <a:blip r:embed="rId7"/>
                <a:stretch>
                  <a:fillRect r="-896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/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цель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target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), которая является ожидаемым предсказанием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3C81EA-C926-444E-88BC-9CBFFCC19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085184"/>
                <a:ext cx="5544616" cy="790281"/>
              </a:xfrm>
              <a:prstGeom prst="rect">
                <a:avLst/>
              </a:prstGeom>
              <a:blipFill>
                <a:blip r:embed="rId8"/>
                <a:stretch>
                  <a:fillRect l="-879" b="-107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8F9FD64-B3B1-46A2-B07A-9DC9985ADE41}"/>
              </a:ext>
            </a:extLst>
          </p:cNvPr>
          <p:cNvSpPr txBox="1"/>
          <p:nvPr/>
        </p:nvSpPr>
        <p:spPr>
          <a:xfrm>
            <a:off x="2135560" y="6237312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i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features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что-то, что описывает объекты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/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объектов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4861F5-F2D0-4B58-8E96-3B0A23582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517232"/>
                <a:ext cx="3461204" cy="513282"/>
              </a:xfrm>
              <a:prstGeom prst="rect">
                <a:avLst/>
              </a:prstGeom>
              <a:blipFill>
                <a:blip r:embed="rId9"/>
                <a:stretch>
                  <a:fillRect r="-704"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/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полный набор целей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6F1BAC-0CBA-4000-A917-0156218AC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733256"/>
                <a:ext cx="3041217" cy="513282"/>
              </a:xfrm>
              <a:prstGeom prst="rect">
                <a:avLst/>
              </a:prstGeom>
              <a:blipFill>
                <a:blip r:embed="rId10"/>
                <a:stretch>
                  <a:fillRect r="-1002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43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FB9F5E-877E-40C7-A801-D190937E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84" y="1772816"/>
            <a:ext cx="7816354" cy="22423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951F18-B94D-4D86-9B31-03B11DABF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84" y="4149080"/>
            <a:ext cx="7813138" cy="2313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/>
              <p:nvPr/>
            </p:nvSpPr>
            <p:spPr>
              <a:xfrm>
                <a:off x="263352" y="1700808"/>
                <a:ext cx="3165190" cy="1102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Тренировочная выборка (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train dataset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</a:t>
                </a:r>
                <a:endParaRPr lang="en-US" b="0" i="1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E54704-CCBE-4F57-84B8-740958DA6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700808"/>
                <a:ext cx="3165190" cy="1102289"/>
              </a:xfrm>
              <a:prstGeom prst="rect">
                <a:avLst/>
              </a:prstGeom>
              <a:blipFill>
                <a:blip r:embed="rId6"/>
                <a:stretch>
                  <a:fillRect l="-1541" t="-3315" r="-25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/>
              <p:nvPr/>
            </p:nvSpPr>
            <p:spPr>
              <a:xfrm>
                <a:off x="335360" y="2780928"/>
                <a:ext cx="1423138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размер выборки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EDF263-0C63-4CCF-A004-AA8B64C5A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780928"/>
                <a:ext cx="1423138" cy="730136"/>
              </a:xfrm>
              <a:prstGeom prst="rect">
                <a:avLst/>
              </a:prstGeom>
              <a:blipFill>
                <a:blip r:embed="rId7"/>
                <a:stretch>
                  <a:fillRect l="-3433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6CBFE58-FA77-4B18-82BB-B34BD9810E7B}"/>
              </a:ext>
            </a:extLst>
          </p:cNvPr>
          <p:cNvSpPr txBox="1"/>
          <p:nvPr/>
        </p:nvSpPr>
        <p:spPr>
          <a:xfrm>
            <a:off x="335360" y="3501008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2020-2021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/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Тестовая выборка</a:t>
                </a:r>
              </a:p>
              <a:p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Известны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𝕏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необходимо получить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</m:oMath>
                </a14:m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2BB52-56CB-4DA3-9C7D-7080B127B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293096"/>
                <a:ext cx="3165190" cy="923330"/>
              </a:xfrm>
              <a:prstGeom prst="rect">
                <a:avLst/>
              </a:prstGeom>
              <a:blipFill>
                <a:blip r:embed="rId8"/>
                <a:stretch>
                  <a:fillRect l="-1541" t="-3947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A495E11-D0FD-48BA-9E26-42A880650E62}"/>
              </a:ext>
            </a:extLst>
          </p:cNvPr>
          <p:cNvSpPr txBox="1"/>
          <p:nvPr/>
        </p:nvSpPr>
        <p:spPr>
          <a:xfrm>
            <a:off x="335360" y="5229200"/>
            <a:ext cx="166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 за 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-202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6AB7BF96-0C37-45D4-BCEB-772935F89FE9}"/>
              </a:ext>
            </a:extLst>
          </p:cNvPr>
          <p:cNvSpPr txBox="1"/>
          <p:nvPr/>
        </p:nvSpPr>
        <p:spPr>
          <a:xfrm>
            <a:off x="191344" y="980728"/>
            <a:ext cx="12176918" cy="63564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pPr marR="8377" algn="ctr"/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Тренировочная и Тестовая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199950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4B081BF-AF7E-4D66-9131-A205C69E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36712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B46C14-215D-4129-866E-F3DA8B9B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" y="1556792"/>
            <a:ext cx="10939669" cy="29652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5F047C-FB35-4CC2-8102-1F5BBDE0FD3A}"/>
              </a:ext>
            </a:extLst>
          </p:cNvPr>
          <p:cNvSpPr txBox="1"/>
          <p:nvPr/>
        </p:nvSpPr>
        <p:spPr>
          <a:xfrm>
            <a:off x="407368" y="4581128"/>
            <a:ext cx="900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использует признаки для предсказания целевой переменной</a:t>
            </a:r>
            <a:endParaRPr lang="ru-RU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/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: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→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IBM Plex Mono" panose="020B0509050203000203" pitchFamily="49" charset="-52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95A2C8-7251-498C-A541-E484D2F10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869160"/>
                <a:ext cx="18233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/>
              <p:nvPr/>
            </p:nvSpPr>
            <p:spPr>
              <a:xfrm>
                <a:off x="4367808" y="4869160"/>
                <a:ext cx="36278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𝔸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семейство Моделей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53C975-DAC7-4EB2-956B-EB4447571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4869160"/>
                <a:ext cx="3627853" cy="523220"/>
              </a:xfrm>
              <a:prstGeom prst="rect">
                <a:avLst/>
              </a:prstGeom>
              <a:blipFill>
                <a:blip r:embed="rId6"/>
                <a:stretch>
                  <a:fillRect r="-504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/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2384094-7A14-4E15-9E6F-F64904DC2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1412776"/>
                <a:ext cx="53469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/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D94EC0F-C99D-4CA5-B637-A2BC22E2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73216"/>
                <a:ext cx="8006359" cy="523220"/>
              </a:xfrm>
              <a:prstGeom prst="rect">
                <a:avLst/>
              </a:prstGeom>
              <a:blipFill>
                <a:blip r:embed="rId8"/>
                <a:stretch>
                  <a:fillRect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/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0DA36D-FFCB-4127-950F-307DAA88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805264"/>
                <a:ext cx="7766165" cy="513282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/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dirty="0" err="1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176ED4D-6021-4CE4-B10C-F3596652E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237312"/>
                <a:ext cx="6593215" cy="513282"/>
              </a:xfrm>
              <a:prstGeom prst="rect">
                <a:avLst/>
              </a:prstGeom>
              <a:blipFill>
                <a:blip r:embed="rId10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/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A6A0FB-927A-4CB6-AB14-8AD2C386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5877272"/>
                <a:ext cx="3630883" cy="400110"/>
              </a:xfrm>
              <a:prstGeom prst="rect">
                <a:avLst/>
              </a:prstGeom>
              <a:blipFill>
                <a:blip r:embed="rId11"/>
                <a:stretch>
                  <a:fillRect t="-6061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/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2,1</m:t>
                          </m:r>
                        </m:sub>
                      </m:sSub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1,2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4E69822-6D7F-4096-BE85-A32DEE9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6309320"/>
                <a:ext cx="3672408" cy="424219"/>
              </a:xfrm>
              <a:prstGeom prst="rect">
                <a:avLst/>
              </a:prstGeom>
              <a:blipFill>
                <a:blip r:embed="rId12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4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F617A7-47A2-46CE-BE7C-E55F161C145D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5F4B1F-18D4-4910-83EA-5161ED4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BAC61B-DAA4-4DA4-9E6A-3C19F154A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4125C-7D86-48C4-80F5-1E3FF717F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70EFCA-339B-42A7-9235-D864C4530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A88E4DC-E903-40B3-8F7B-9036CD0AC126}"/>
              </a:ext>
            </a:extLst>
          </p:cNvPr>
          <p:cNvSpPr txBox="1"/>
          <p:nvPr/>
        </p:nvSpPr>
        <p:spPr>
          <a:xfrm>
            <a:off x="5879976" y="443711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0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443BA-8194-4AB1-B816-B6E748223FB5}"/>
              </a:ext>
            </a:extLst>
          </p:cNvPr>
          <p:cNvSpPr txBox="1"/>
          <p:nvPr/>
        </p:nvSpPr>
        <p:spPr>
          <a:xfrm>
            <a:off x="551384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C018E85-C187-4FBB-AC12-20F09FF0C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1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-12640" y="759523"/>
            <a:ext cx="125293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60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AF25DC31-0234-4FDA-ADDF-A003E086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8720"/>
            <a:ext cx="12192000" cy="827739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9FDC88-4195-4BC6-A9E3-F984389F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55440" y="1556792"/>
            <a:ext cx="7019736" cy="429091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7238335-716C-4ABE-A532-E9A76BC7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3541373"/>
            <a:ext cx="3786674" cy="3312368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D69CF6D-C2E4-4F33-B104-72EC2249C0B0}"/>
              </a:ext>
            </a:extLst>
          </p:cNvPr>
          <p:cNvSpPr/>
          <p:nvPr/>
        </p:nvSpPr>
        <p:spPr>
          <a:xfrm>
            <a:off x="479376" y="6021288"/>
            <a:ext cx="4409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Нормально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/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86D0E56-E85A-4BAE-9B2F-2D737B21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273225"/>
                <a:ext cx="82756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олилиния: фигура 21">
            <a:extLst>
              <a:ext uri="{FF2B5EF4-FFF2-40B4-BE49-F238E27FC236}">
                <a16:creationId xmlns:a16="http://schemas.microsoft.com/office/drawing/2014/main" id="{7B6FBDA0-DF80-4B84-B8AE-523CC3AF0D55}"/>
              </a:ext>
            </a:extLst>
          </p:cNvPr>
          <p:cNvSpPr/>
          <p:nvPr/>
        </p:nvSpPr>
        <p:spPr>
          <a:xfrm>
            <a:off x="1566844" y="1999764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2" name="Полилиния: фигура 22">
            <a:extLst>
              <a:ext uri="{FF2B5EF4-FFF2-40B4-BE49-F238E27FC236}">
                <a16:creationId xmlns:a16="http://schemas.microsoft.com/office/drawing/2014/main" id="{CAEA861E-8580-4DDA-8D66-8AB5F62290C7}"/>
              </a:ext>
            </a:extLst>
          </p:cNvPr>
          <p:cNvSpPr/>
          <p:nvPr/>
        </p:nvSpPr>
        <p:spPr>
          <a:xfrm>
            <a:off x="1934656" y="1770950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F7DECDF4-E878-40D2-97F2-BAE0A7BA8F26}"/>
              </a:ext>
            </a:extLst>
          </p:cNvPr>
          <p:cNvSpPr/>
          <p:nvPr/>
        </p:nvSpPr>
        <p:spPr>
          <a:xfrm rot="16200000">
            <a:off x="-437000" y="3100918"/>
            <a:ext cx="266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E9F0F2C-F62C-4F4F-8D78-36D735C7F661}"/>
              </a:ext>
            </a:extLst>
          </p:cNvPr>
          <p:cNvSpPr/>
          <p:nvPr/>
        </p:nvSpPr>
        <p:spPr>
          <a:xfrm>
            <a:off x="2784196" y="5689713"/>
            <a:ext cx="4607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1A9AAEA5-EA8B-47DC-B325-74575C954572}"/>
              </a:ext>
            </a:extLst>
          </p:cNvPr>
          <p:cNvSpPr/>
          <p:nvPr/>
        </p:nvSpPr>
        <p:spPr>
          <a:xfrm>
            <a:off x="5519936" y="4581128"/>
            <a:ext cx="47587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Потери на </a:t>
            </a:r>
            <a:r>
              <a:rPr lang="ru-RU" sz="2000" dirty="0">
                <a:solidFill>
                  <a:srgbClr val="00B05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E4412A3-AA9C-481D-9AFF-177F4201A839}"/>
              </a:ext>
            </a:extLst>
          </p:cNvPr>
          <p:cNvSpPr/>
          <p:nvPr/>
        </p:nvSpPr>
        <p:spPr>
          <a:xfrm>
            <a:off x="6456040" y="2636912"/>
            <a:ext cx="4032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2000" dirty="0">
                <a:solidFill>
                  <a:srgbClr val="7030A0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114782C-9D71-4DBC-A858-0ABB4DADAE45}"/>
              </a:ext>
            </a:extLst>
          </p:cNvPr>
          <p:cNvSpPr/>
          <p:nvPr/>
        </p:nvSpPr>
        <p:spPr>
          <a:xfrm>
            <a:off x="3449573" y="4026835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8" name="Символ &quot;Запрещено&quot; 28">
            <a:extLst>
              <a:ext uri="{FF2B5EF4-FFF2-40B4-BE49-F238E27FC236}">
                <a16:creationId xmlns:a16="http://schemas.microsoft.com/office/drawing/2014/main" id="{5B353C29-7009-4083-BA1D-F03BCE81D607}"/>
              </a:ext>
            </a:extLst>
          </p:cNvPr>
          <p:cNvSpPr/>
          <p:nvPr/>
        </p:nvSpPr>
        <p:spPr>
          <a:xfrm>
            <a:off x="6960096" y="1844824"/>
            <a:ext cx="2195944" cy="1944216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9" name="Дуга 38">
            <a:extLst>
              <a:ext uri="{FF2B5EF4-FFF2-40B4-BE49-F238E27FC236}">
                <a16:creationId xmlns:a16="http://schemas.microsoft.com/office/drawing/2014/main" id="{279FBE65-69C6-43DD-83A8-96C718E55F5D}"/>
              </a:ext>
            </a:extLst>
          </p:cNvPr>
          <p:cNvSpPr/>
          <p:nvPr/>
        </p:nvSpPr>
        <p:spPr>
          <a:xfrm rot="5707709">
            <a:off x="5094219" y="-178107"/>
            <a:ext cx="7203242" cy="6331813"/>
          </a:xfrm>
          <a:prstGeom prst="arc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4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0" grpId="0"/>
      <p:bldP spid="31" grpId="0" animBg="1"/>
      <p:bldP spid="32" grpId="0" animBg="1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1484784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2276872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00" y="2348880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68960"/>
            <a:ext cx="5486737" cy="11076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992" y="3933056"/>
            <a:ext cx="5544616" cy="27275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1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8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4016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53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Классификация задач МО</a:t>
            </a:r>
            <a:endParaRPr lang="en-US" sz="24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07C1EB9-F07A-4E86-8379-0B2BB27D95C4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/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9CCFF93-FE75-4F65-8D96-C32B35AD1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84784"/>
                <a:ext cx="4824536" cy="893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/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~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𝐵𝑖𝑎𝑠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𝑉𝑎𝑟𝑖𝑎𝑛𝑐𝑒</m:t>
                      </m:r>
                      <m:d>
                        <m:d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(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  <m:r>
                            <a:rPr lang="en-US" sz="4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4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161F307F-7CAC-4BA7-981B-16769D88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465898"/>
                <a:ext cx="115212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/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σ</m:t>
                        </m:r>
                      </m:e>
                      <m:sup>
                        <m:r>
                          <a:rPr lang="en-US" sz="4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chemeClr val="bg1"/>
                    </a:solidFill>
                  </a:rPr>
                  <a:t>- </a:t>
                </a:r>
                <a:r>
                  <a:rPr lang="ru-RU" sz="4000" dirty="0">
                    <a:solidFill>
                      <a:schemeClr val="bg1"/>
                    </a:solidFill>
                  </a:rPr>
                  <a:t>случайный шум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C121E4-540B-4E7E-A42C-4EF2E7EB6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1556792"/>
                <a:ext cx="5968716" cy="707886"/>
              </a:xfrm>
              <a:prstGeom prst="rect">
                <a:avLst/>
              </a:prstGeom>
              <a:blipFill>
                <a:blip r:embed="rId6"/>
                <a:stretch>
                  <a:fillRect t="-14530" b="-35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0731254-4583-4FAC-A452-79D4952BE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729" y="3712049"/>
            <a:ext cx="1463167" cy="146926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0AC682A-EF0F-4171-A7AE-8FAE865D9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906" y="5355497"/>
            <a:ext cx="1463167" cy="1469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B80353-6432-4539-AB91-5EEE85A4F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3789040"/>
            <a:ext cx="1463167" cy="146926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C91532-A774-4047-A2CB-B91AE48CE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152" y="5357959"/>
            <a:ext cx="1463167" cy="1469263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619C60-FFD7-48DB-93C6-5D03DD01E5A6}"/>
              </a:ext>
            </a:extLst>
          </p:cNvPr>
          <p:cNvSpPr/>
          <p:nvPr/>
        </p:nvSpPr>
        <p:spPr>
          <a:xfrm>
            <a:off x="8040145" y="473789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C0E0538-F9AC-4167-ACBF-DD97022AA2E1}"/>
              </a:ext>
            </a:extLst>
          </p:cNvPr>
          <p:cNvSpPr/>
          <p:nvPr/>
        </p:nvSpPr>
        <p:spPr>
          <a:xfrm>
            <a:off x="8458253" y="47515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2527FC2-F1DB-4EB2-9606-77B66D8B50DF}"/>
              </a:ext>
            </a:extLst>
          </p:cNvPr>
          <p:cNvSpPr/>
          <p:nvPr/>
        </p:nvSpPr>
        <p:spPr>
          <a:xfrm>
            <a:off x="8243367" y="425951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B68C641-4770-4143-82BB-72F3C717EF33}"/>
              </a:ext>
            </a:extLst>
          </p:cNvPr>
          <p:cNvSpPr/>
          <p:nvPr/>
        </p:nvSpPr>
        <p:spPr>
          <a:xfrm>
            <a:off x="8207367" y="447663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AFC5FC5-0269-4D0F-A7C8-7A64EAF8247F}"/>
              </a:ext>
            </a:extLst>
          </p:cNvPr>
          <p:cNvSpPr/>
          <p:nvPr/>
        </p:nvSpPr>
        <p:spPr>
          <a:xfrm>
            <a:off x="8494253" y="457831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328CBE4-10C6-498F-AAE9-5C914A178632}"/>
              </a:ext>
            </a:extLst>
          </p:cNvPr>
          <p:cNvSpPr/>
          <p:nvPr/>
        </p:nvSpPr>
        <p:spPr>
          <a:xfrm>
            <a:off x="7979888" y="44152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41C5C7-9059-414D-BD8C-E00938338EA9}"/>
              </a:ext>
            </a:extLst>
          </p:cNvPr>
          <p:cNvSpPr/>
          <p:nvPr/>
        </p:nvSpPr>
        <p:spPr>
          <a:xfrm>
            <a:off x="8421614" y="425594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6386580-1062-4EE9-8DF2-EDAF9AFC11CD}"/>
              </a:ext>
            </a:extLst>
          </p:cNvPr>
          <p:cNvSpPr/>
          <p:nvPr/>
        </p:nvSpPr>
        <p:spPr>
          <a:xfrm>
            <a:off x="7996268" y="460720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F08A892-28B3-4815-9A7B-7886BE35DC0F}"/>
              </a:ext>
            </a:extLst>
          </p:cNvPr>
          <p:cNvSpPr/>
          <p:nvPr/>
        </p:nvSpPr>
        <p:spPr>
          <a:xfrm>
            <a:off x="8084001" y="4354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CD36DE0-605F-4C73-B8B9-E50827E66E63}"/>
              </a:ext>
            </a:extLst>
          </p:cNvPr>
          <p:cNvSpPr/>
          <p:nvPr/>
        </p:nvSpPr>
        <p:spPr>
          <a:xfrm>
            <a:off x="7816244" y="43724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E69BF22-E7E7-4261-B4EB-4E4D189BAB48}"/>
              </a:ext>
            </a:extLst>
          </p:cNvPr>
          <p:cNvSpPr/>
          <p:nvPr/>
        </p:nvSpPr>
        <p:spPr>
          <a:xfrm>
            <a:off x="8171367" y="483890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D6EB2DA-3C5A-481C-9FD4-BBD27D964332}"/>
              </a:ext>
            </a:extLst>
          </p:cNvPr>
          <p:cNvSpPr/>
          <p:nvPr/>
        </p:nvSpPr>
        <p:spPr>
          <a:xfrm>
            <a:off x="7997481" y="40956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102C4A2E-CD5B-48A8-9EAA-8C3F25231DAB}"/>
              </a:ext>
            </a:extLst>
          </p:cNvPr>
          <p:cNvSpPr/>
          <p:nvPr/>
        </p:nvSpPr>
        <p:spPr>
          <a:xfrm>
            <a:off x="4367090" y="431169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11B9C6-699D-47AC-843C-1A4F9930B97E}"/>
              </a:ext>
            </a:extLst>
          </p:cNvPr>
          <p:cNvSpPr/>
          <p:nvPr/>
        </p:nvSpPr>
        <p:spPr>
          <a:xfrm>
            <a:off x="4403090" y="4386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B5425AED-45AF-4F2D-9A04-23DDAAA3F99D}"/>
              </a:ext>
            </a:extLst>
          </p:cNvPr>
          <p:cNvSpPr/>
          <p:nvPr/>
        </p:nvSpPr>
        <p:spPr>
          <a:xfrm>
            <a:off x="4451138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CF41F4D4-779D-41A2-A167-9FB7B5836AC2}"/>
              </a:ext>
            </a:extLst>
          </p:cNvPr>
          <p:cNvSpPr/>
          <p:nvPr/>
        </p:nvSpPr>
        <p:spPr>
          <a:xfrm>
            <a:off x="4390466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5FF0F24-C11A-49F9-9E78-6AD9011B8BF8}"/>
              </a:ext>
            </a:extLst>
          </p:cNvPr>
          <p:cNvSpPr/>
          <p:nvPr/>
        </p:nvSpPr>
        <p:spPr>
          <a:xfrm>
            <a:off x="4385090" y="448667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81581DA-E63D-4E5B-A35F-BDB522D0F9F1}"/>
              </a:ext>
            </a:extLst>
          </p:cNvPr>
          <p:cNvSpPr/>
          <p:nvPr/>
        </p:nvSpPr>
        <p:spPr>
          <a:xfrm>
            <a:off x="4495482" y="4431751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C6D0202-DB71-4BE7-A3B1-22F503373361}"/>
              </a:ext>
            </a:extLst>
          </p:cNvPr>
          <p:cNvSpPr/>
          <p:nvPr/>
        </p:nvSpPr>
        <p:spPr>
          <a:xfrm>
            <a:off x="4293794" y="444085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0D900D3-2804-4EE9-9D78-C2EF5E340175}"/>
              </a:ext>
            </a:extLst>
          </p:cNvPr>
          <p:cNvSpPr/>
          <p:nvPr/>
        </p:nvSpPr>
        <p:spPr>
          <a:xfrm>
            <a:off x="4457382" y="450595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94C17C0-BDBC-403E-A30C-00348EB50BAC}"/>
              </a:ext>
            </a:extLst>
          </p:cNvPr>
          <p:cNvSpPr/>
          <p:nvPr/>
        </p:nvSpPr>
        <p:spPr>
          <a:xfrm>
            <a:off x="4451138" y="44086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643B8D23-71AA-4B7F-81FE-0CF6CFA17485}"/>
              </a:ext>
            </a:extLst>
          </p:cNvPr>
          <p:cNvSpPr/>
          <p:nvPr/>
        </p:nvSpPr>
        <p:spPr>
          <a:xfrm>
            <a:off x="4293794" y="4358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8BD2F1B-358C-4346-8885-8D08E8286AA2}"/>
              </a:ext>
            </a:extLst>
          </p:cNvPr>
          <p:cNvSpPr/>
          <p:nvPr/>
        </p:nvSpPr>
        <p:spPr>
          <a:xfrm>
            <a:off x="4354466" y="445475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8B853A3-059A-4632-82BC-DC13A87127B3}"/>
              </a:ext>
            </a:extLst>
          </p:cNvPr>
          <p:cNvSpPr/>
          <p:nvPr/>
        </p:nvSpPr>
        <p:spPr>
          <a:xfrm>
            <a:off x="4329794" y="4376274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3AFCCFD4-908D-4992-A432-5A7633C86615}"/>
              </a:ext>
            </a:extLst>
          </p:cNvPr>
          <p:cNvSpPr/>
          <p:nvPr/>
        </p:nvSpPr>
        <p:spPr>
          <a:xfrm>
            <a:off x="4172730" y="567984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8AD2829-A984-412E-BF18-BD5645C2F069}"/>
              </a:ext>
            </a:extLst>
          </p:cNvPr>
          <p:cNvSpPr/>
          <p:nvPr/>
        </p:nvSpPr>
        <p:spPr>
          <a:xfrm>
            <a:off x="4208730" y="5755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A6E294EF-90F0-442D-AAF8-8F5F9480ADBD}"/>
              </a:ext>
            </a:extLst>
          </p:cNvPr>
          <p:cNvSpPr/>
          <p:nvPr/>
        </p:nvSpPr>
        <p:spPr>
          <a:xfrm>
            <a:off x="4256778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F5B5084C-0957-4770-B739-BC30E61361BB}"/>
              </a:ext>
            </a:extLst>
          </p:cNvPr>
          <p:cNvSpPr/>
          <p:nvPr/>
        </p:nvSpPr>
        <p:spPr>
          <a:xfrm>
            <a:off x="4196106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953EABD-F98C-40DA-8D3D-C4AAEC303005}"/>
              </a:ext>
            </a:extLst>
          </p:cNvPr>
          <p:cNvSpPr/>
          <p:nvPr/>
        </p:nvSpPr>
        <p:spPr>
          <a:xfrm>
            <a:off x="4190730" y="585482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0764C4C5-DA6D-4474-90FE-BA84139B7C0D}"/>
              </a:ext>
            </a:extLst>
          </p:cNvPr>
          <p:cNvSpPr/>
          <p:nvPr/>
        </p:nvSpPr>
        <p:spPr>
          <a:xfrm>
            <a:off x="4301122" y="579990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D2BF117-4CFD-405B-8795-FB8D47445547}"/>
              </a:ext>
            </a:extLst>
          </p:cNvPr>
          <p:cNvSpPr/>
          <p:nvPr/>
        </p:nvSpPr>
        <p:spPr>
          <a:xfrm>
            <a:off x="4099434" y="580900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7F0EBD2-E6EE-4135-9F8E-F4D59D6260F3}"/>
              </a:ext>
            </a:extLst>
          </p:cNvPr>
          <p:cNvSpPr/>
          <p:nvPr/>
        </p:nvSpPr>
        <p:spPr>
          <a:xfrm>
            <a:off x="4263022" y="5874105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B29BEDA9-12FF-4139-8DC9-F38E239949B4}"/>
              </a:ext>
            </a:extLst>
          </p:cNvPr>
          <p:cNvSpPr/>
          <p:nvPr/>
        </p:nvSpPr>
        <p:spPr>
          <a:xfrm>
            <a:off x="4256778" y="57768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DE5FF701-3B61-4E30-8AA5-CC86F4BC543B}"/>
              </a:ext>
            </a:extLst>
          </p:cNvPr>
          <p:cNvSpPr/>
          <p:nvPr/>
        </p:nvSpPr>
        <p:spPr>
          <a:xfrm>
            <a:off x="4099434" y="5726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84143460-152B-4DF7-83D4-2E7DF6B4B154}"/>
              </a:ext>
            </a:extLst>
          </p:cNvPr>
          <p:cNvSpPr/>
          <p:nvPr/>
        </p:nvSpPr>
        <p:spPr>
          <a:xfrm>
            <a:off x="4160106" y="582290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64AABB6-5AD3-450A-8F4B-B9C1DA751ED9}"/>
              </a:ext>
            </a:extLst>
          </p:cNvPr>
          <p:cNvSpPr/>
          <p:nvPr/>
        </p:nvSpPr>
        <p:spPr>
          <a:xfrm>
            <a:off x="4135434" y="5744426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07EF9F2E-E165-40B5-9C1C-59E0223FC2BE}"/>
              </a:ext>
            </a:extLst>
          </p:cNvPr>
          <p:cNvSpPr/>
          <p:nvPr/>
        </p:nvSpPr>
        <p:spPr>
          <a:xfrm>
            <a:off x="8255993" y="603061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147255F-0D5A-407B-A587-86EAB065EB96}"/>
              </a:ext>
            </a:extLst>
          </p:cNvPr>
          <p:cNvSpPr/>
          <p:nvPr/>
        </p:nvSpPr>
        <p:spPr>
          <a:xfrm>
            <a:off x="8674101" y="604422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FF62A95E-6C65-4012-9F36-0F1E761A0BD5}"/>
              </a:ext>
            </a:extLst>
          </p:cNvPr>
          <p:cNvSpPr/>
          <p:nvPr/>
        </p:nvSpPr>
        <p:spPr>
          <a:xfrm>
            <a:off x="8459215" y="555223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438F18E-4344-496B-9A54-10A9170CAD5F}"/>
              </a:ext>
            </a:extLst>
          </p:cNvPr>
          <p:cNvSpPr/>
          <p:nvPr/>
        </p:nvSpPr>
        <p:spPr>
          <a:xfrm>
            <a:off x="8423215" y="5769357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8A2EAE98-7EEA-4B75-998D-7CEF9639292C}"/>
              </a:ext>
            </a:extLst>
          </p:cNvPr>
          <p:cNvSpPr/>
          <p:nvPr/>
        </p:nvSpPr>
        <p:spPr>
          <a:xfrm>
            <a:off x="8710101" y="5871038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3D11637-133C-49C6-982E-A48303CFF648}"/>
              </a:ext>
            </a:extLst>
          </p:cNvPr>
          <p:cNvSpPr/>
          <p:nvPr/>
        </p:nvSpPr>
        <p:spPr>
          <a:xfrm>
            <a:off x="8195736" y="57079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35452550-C91B-4757-A860-173A5A2F144B}"/>
              </a:ext>
            </a:extLst>
          </p:cNvPr>
          <p:cNvSpPr/>
          <p:nvPr/>
        </p:nvSpPr>
        <p:spPr>
          <a:xfrm>
            <a:off x="8637462" y="554866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E35C3964-423B-4273-98EC-A587E8148D8D}"/>
              </a:ext>
            </a:extLst>
          </p:cNvPr>
          <p:cNvSpPr/>
          <p:nvPr/>
        </p:nvSpPr>
        <p:spPr>
          <a:xfrm>
            <a:off x="8212116" y="5899922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ED39370F-2AC6-4FF4-B011-C9C24B4DBCF4}"/>
              </a:ext>
            </a:extLst>
          </p:cNvPr>
          <p:cNvSpPr/>
          <p:nvPr/>
        </p:nvSpPr>
        <p:spPr>
          <a:xfrm>
            <a:off x="8299849" y="5647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141DF648-565F-4E84-83D6-8812D5271171}"/>
              </a:ext>
            </a:extLst>
          </p:cNvPr>
          <p:cNvSpPr/>
          <p:nvPr/>
        </p:nvSpPr>
        <p:spPr>
          <a:xfrm>
            <a:off x="8032092" y="5665160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C269D445-DD7C-4D48-BAFE-4BC479CEDABC}"/>
              </a:ext>
            </a:extLst>
          </p:cNvPr>
          <p:cNvSpPr/>
          <p:nvPr/>
        </p:nvSpPr>
        <p:spPr>
          <a:xfrm>
            <a:off x="8387215" y="6131623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B35813F-98BD-4CB7-A2F7-57C8E2D3941E}"/>
              </a:ext>
            </a:extLst>
          </p:cNvPr>
          <p:cNvSpPr/>
          <p:nvPr/>
        </p:nvSpPr>
        <p:spPr>
          <a:xfrm>
            <a:off x="8213329" y="5388379"/>
            <a:ext cx="108000" cy="108000"/>
          </a:xfrm>
          <a:prstGeom prst="ellipse">
            <a:avLst/>
          </a:prstGeom>
          <a:solidFill>
            <a:srgbClr val="7030A0"/>
          </a:solidFill>
          <a:ln w="1270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BA67C7-90A2-4DA0-A941-8678FE7B49C8}"/>
              </a:ext>
            </a:extLst>
          </p:cNvPr>
          <p:cNvSpPr txBox="1"/>
          <p:nvPr/>
        </p:nvSpPr>
        <p:spPr>
          <a:xfrm>
            <a:off x="767408" y="4005064"/>
            <a:ext cx="23725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Низкое Смещение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68C00E-777D-49E8-AFC7-C983F6CC73F3}"/>
              </a:ext>
            </a:extLst>
          </p:cNvPr>
          <p:cNvSpPr txBox="1"/>
          <p:nvPr/>
        </p:nvSpPr>
        <p:spPr>
          <a:xfrm>
            <a:off x="839416" y="5589240"/>
            <a:ext cx="2822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Высокое Смещение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A13F1F-6782-4875-B394-52AF51250812}"/>
              </a:ext>
            </a:extLst>
          </p:cNvPr>
          <p:cNvSpPr txBox="1"/>
          <p:nvPr/>
        </p:nvSpPr>
        <p:spPr>
          <a:xfrm>
            <a:off x="2639616" y="3140968"/>
            <a:ext cx="4032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Низкая Дисперсия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DFD081-F962-4441-BCB0-D7570892DC73}"/>
              </a:ext>
            </a:extLst>
          </p:cNvPr>
          <p:cNvSpPr txBox="1"/>
          <p:nvPr/>
        </p:nvSpPr>
        <p:spPr>
          <a:xfrm>
            <a:off x="6456040" y="3212976"/>
            <a:ext cx="5213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Высокая Дисперсия</a:t>
            </a:r>
          </a:p>
        </p:txBody>
      </p:sp>
      <p:sp>
        <p:nvSpPr>
          <p:cNvPr id="73" name="Заголовок 1">
            <a:extLst>
              <a:ext uri="{FF2B5EF4-FFF2-40B4-BE49-F238E27FC236}">
                <a16:creationId xmlns:a16="http://schemas.microsoft.com/office/drawing/2014/main" id="{A3AF66E5-9437-4EBD-A30E-2B5FEA0797F7}"/>
              </a:ext>
            </a:extLst>
          </p:cNvPr>
          <p:cNvSpPr txBox="1">
            <a:spLocks/>
          </p:cNvSpPr>
          <p:nvPr/>
        </p:nvSpPr>
        <p:spPr>
          <a:xfrm>
            <a:off x="-96688" y="8730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7632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Что такое машинное обучение (МО)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Основные термины в МО</a:t>
            </a:r>
          </a:p>
          <a:p>
            <a:endParaRPr lang="ru-RU" sz="32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Классификация задач МО</a:t>
            </a:r>
            <a:endParaRPr lang="en-US" sz="24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591" y="2002709"/>
            <a:ext cx="624562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Supervised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Unsupervised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Reinforcement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6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531F4C74-0F14-4B02-B2D0-F8358FE36675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ADDFF50-A86C-4795-ABEC-5532B77F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707BACD7-95D8-4710-838E-147B0480CADB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151EBB0-4B5B-4D32-B534-05EBE23CC96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E7DEBC1-EA3A-413B-B7CB-C9192CF10F7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E9C18-3AE5-4073-BFCE-F943D921A96E}"/>
              </a:ext>
            </a:extLst>
          </p:cNvPr>
          <p:cNvSpPr txBox="1"/>
          <p:nvPr/>
        </p:nvSpPr>
        <p:spPr>
          <a:xfrm>
            <a:off x="263352" y="1844824"/>
            <a:ext cx="1132553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обучающий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набор данных (тренировочная выборка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каждого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экземпляра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из набора данных есть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входные данные/признаки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ожидаемый ответ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Найти "алгоритм"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5131FE-6C26-4C60-BB84-06AD28F4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3789040"/>
            <a:ext cx="7296791" cy="20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8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ACD51F2C-3EE1-4037-8735-64BD0786A62D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F1088D5-61B2-4E6E-A602-0AC5590C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EB18D2B-AA4D-4011-8C9B-2461D784D83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4CA707-D3F1-44DF-B9FC-245DD7691C6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01C84A82-3211-4EB3-B8C6-6316A219FE4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/>
              <p:nvPr/>
            </p:nvSpPr>
            <p:spPr>
              <a:xfrm>
                <a:off x="623392" y="2132856"/>
                <a:ext cx="557075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множество возможных ответов конечно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задачи классификации </a:t>
                </a: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и распознавания образов;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𝕐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1,…,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𝐾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 </m:t>
                    </m:r>
                  </m:oMath>
                </a14:m>
                <a:endParaRPr lang="ru-RU" sz="20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−1, +1</m:t>
                          </m:r>
                        </m:e>
                      </m:d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 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или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</m:t>
                      </m:r>
                      <m: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{0,1}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F284-206E-4A75-A657-56600DCE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32856"/>
                <a:ext cx="5570756" cy="1631216"/>
              </a:xfrm>
              <a:prstGeom prst="rect">
                <a:avLst/>
              </a:prstGeom>
              <a:blipFill>
                <a:blip r:embed="rId4"/>
                <a:stretch>
                  <a:fillRect l="-1094" t="-2247" b="-37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множество возможных ответов бесконечно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задачи регрессии </a:t>
                </a:r>
              </a:p>
              <a:p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	и аппроксимации 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𝕐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∈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ℝ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566BB-DD41-404F-AB4A-7F9ECA1C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6034024" cy="1323439"/>
              </a:xfrm>
              <a:prstGeom prst="rect">
                <a:avLst/>
              </a:prstGeom>
              <a:blipFill>
                <a:blip r:embed="rId5"/>
                <a:stretch>
                  <a:fillRect t="-2765" r="-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0ED118E-E6D4-4A32-BD50-3EF8D8056643}"/>
              </a:ext>
            </a:extLst>
          </p:cNvPr>
          <p:cNvSpPr txBox="1"/>
          <p:nvPr/>
        </p:nvSpPr>
        <p:spPr>
          <a:xfrm>
            <a:off x="623392" y="5877272"/>
            <a:ext cx="5952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ответы характеризуют будущие поведение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задачи прогнозирования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0D929D2-D35D-4700-A357-C9A18C92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488" y="1759685"/>
            <a:ext cx="3383790" cy="17887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994B88-6BB4-49D9-9510-A558EE99E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28" y="1484784"/>
            <a:ext cx="2168587" cy="2264185"/>
          </a:xfrm>
          <a:prstGeom prst="rect">
            <a:avLst/>
          </a:prstGeom>
        </p:spPr>
      </p:pic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20C14D8-C7CE-47D3-802A-083FFEAD94A4}"/>
              </a:ext>
            </a:extLst>
          </p:cNvPr>
          <p:cNvCxnSpPr>
            <a:cxnSpLocks/>
          </p:cNvCxnSpPr>
          <p:nvPr/>
        </p:nvCxnSpPr>
        <p:spPr>
          <a:xfrm flipV="1">
            <a:off x="8616280" y="4221088"/>
            <a:ext cx="0" cy="187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FBA99EB-9282-4473-A522-CB43B82ED917}"/>
              </a:ext>
            </a:extLst>
          </p:cNvPr>
          <p:cNvCxnSpPr>
            <a:cxnSpLocks/>
          </p:cNvCxnSpPr>
          <p:nvPr/>
        </p:nvCxnSpPr>
        <p:spPr>
          <a:xfrm>
            <a:off x="8256240" y="5805264"/>
            <a:ext cx="324036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D635813-44DB-4D99-B4E9-1F6A8833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312" y="4509120"/>
            <a:ext cx="2952328" cy="126717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431695F-F9ED-4025-B5AA-7758522AC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320" y="4509120"/>
            <a:ext cx="2885021" cy="1243289"/>
          </a:xfrm>
          <a:prstGeom prst="rect">
            <a:avLst/>
          </a:prstGeom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F929DB18-D9A5-49BA-95F0-3A387C320D72}"/>
              </a:ext>
            </a:extLst>
          </p:cNvPr>
          <p:cNvSpPr txBox="1">
            <a:spLocks/>
          </p:cNvSpPr>
          <p:nvPr/>
        </p:nvSpPr>
        <p:spPr>
          <a:xfrm>
            <a:off x="9048328" y="573325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Площадь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</a:t>
            </a:r>
            <a:r>
              <a:rPr lang="en-US" sz="20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sz="20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152081ED-618B-4BE6-8DF8-649DB9A56F4B}"/>
              </a:ext>
            </a:extLst>
          </p:cNvPr>
          <p:cNvSpPr txBox="1">
            <a:spLocks/>
          </p:cNvSpPr>
          <p:nvPr/>
        </p:nvSpPr>
        <p:spPr>
          <a:xfrm rot="16200000">
            <a:off x="7373967" y="4599307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Цена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$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B1410C1C-352A-4C2D-BCF3-16DF6AE101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258" r="720"/>
          <a:stretch/>
        </p:blipFill>
        <p:spPr>
          <a:xfrm>
            <a:off x="6983419" y="1642964"/>
            <a:ext cx="678978" cy="194421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66587CD-85AB-4820-8E87-1A0689E209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408" r="10432"/>
          <a:stretch/>
        </p:blipFill>
        <p:spPr>
          <a:xfrm>
            <a:off x="7176120" y="4005064"/>
            <a:ext cx="62059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2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32" grpId="0"/>
      <p:bldP spid="39" grpId="0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5870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7E8059EB-5610-4C43-A58A-3D905B1C049E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D80A9BE-47A6-4F8A-9975-93286DA8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DD2A29B-95FC-4A13-9B7C-FA27C953F71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676C38-48DA-417F-853D-DD8B6E4EFE1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06E225-CDF2-4CC7-BE3C-C99D081317B8}"/>
              </a:ext>
            </a:extLst>
          </p:cNvPr>
          <p:cNvSpPr txBox="1"/>
          <p:nvPr/>
        </p:nvSpPr>
        <p:spPr>
          <a:xfrm>
            <a:off x="839416" y="1484784"/>
            <a:ext cx="102419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данные</a:t>
            </a:r>
          </a:p>
          <a:p>
            <a:endParaRPr lang="en-US" sz="3200" dirty="0">
              <a:solidFill>
                <a:schemeClr val="bg1"/>
              </a:solidFill>
              <a:latin typeface="IBM Plex Mono" panose="020B0509050203000203" pitchFamily="49" charset="-52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</a:rPr>
              <a:t>Задача</a:t>
            </a:r>
          </a:p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</a:rPr>
              <a:t>	 Что-то понять (найти закономерности)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A8ACDA-BA6B-481B-BAE8-5CA5B418E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" t="446" r="20230" b="-446"/>
          <a:stretch/>
        </p:blipFill>
        <p:spPr>
          <a:xfrm>
            <a:off x="1991544" y="3573016"/>
            <a:ext cx="8458200" cy="30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4B98421-19D5-46F5-9036-826F6519C84A}"/>
              </a:ext>
            </a:extLst>
          </p:cNvPr>
          <p:cNvSpPr txBox="1">
            <a:spLocks/>
          </p:cNvSpPr>
          <p:nvPr/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9AA16A3-4F8F-40FF-BFB5-64AAC317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E00ACE4-1B2F-4601-A39D-57D41F28E972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4DD148F-545B-47B2-BFCF-69F57CF6C37F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67520DA-ACFC-4338-B1C6-FDE2C3DAD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551384" y="3831479"/>
            <a:ext cx="10881001" cy="2730081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F6ED3BD-0AB9-4C81-98A1-8BB6044307E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9246E6-B4DA-4985-95FC-EE8CDD2CFB42}"/>
              </a:ext>
            </a:extLst>
          </p:cNvPr>
          <p:cNvSpPr txBox="1"/>
          <p:nvPr/>
        </p:nvSpPr>
        <p:spPr>
          <a:xfrm>
            <a:off x="1055440" y="2157014"/>
            <a:ext cx="4238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	Кластеризация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4D1194-65C8-454F-88E9-DAC8E8815231}"/>
              </a:ext>
            </a:extLst>
          </p:cNvPr>
          <p:cNvSpPr txBox="1"/>
          <p:nvPr/>
        </p:nvSpPr>
        <p:spPr>
          <a:xfrm>
            <a:off x="1926832" y="2865673"/>
            <a:ext cx="5309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Снижение размерности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82EB1FF-0851-47B4-BC61-2A46A14F38AB}"/>
              </a:ext>
            </a:extLst>
          </p:cNvPr>
          <p:cNvSpPr/>
          <p:nvPr/>
        </p:nvSpPr>
        <p:spPr>
          <a:xfrm>
            <a:off x="1055440" y="1624419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Типы задач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F38B2C2-AAAF-44FE-981B-FEE8EC52B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754" y="980728"/>
            <a:ext cx="387165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08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780FC149-AA3C-428C-B685-443BCCA047E1}"/>
              </a:ext>
            </a:extLst>
          </p:cNvPr>
          <p:cNvSpPr txBox="1">
            <a:spLocks/>
          </p:cNvSpPr>
          <p:nvPr/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806AD6C-48D1-47BD-B522-A8A3A804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16E1E51-920B-4B51-9419-60294FCF882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2DA6618-EBB5-4412-9105-07EF2E19206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2" descr="Картинки по запросу &quot;Reinforcement learning gif&quot;">
            <a:extLst>
              <a:ext uri="{FF2B5EF4-FFF2-40B4-BE49-F238E27FC236}">
                <a16:creationId xmlns:a16="http://schemas.microsoft.com/office/drawing/2014/main" id="{783330EC-3635-48A9-8E41-E1E78173F5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1628800"/>
            <a:ext cx="6576401" cy="37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B7F69-3BA1-47D8-BEAE-D5A6A036B949}"/>
              </a:ext>
            </a:extLst>
          </p:cNvPr>
          <p:cNvSpPr txBox="1"/>
          <p:nvPr/>
        </p:nvSpPr>
        <p:spPr>
          <a:xfrm>
            <a:off x="263352" y="1916832"/>
            <a:ext cx="1043587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система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среда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Задача 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Эффективно взаимодействовать со средой </a:t>
            </a:r>
          </a:p>
        </p:txBody>
      </p:sp>
    </p:spTree>
    <p:extLst>
      <p:ext uri="{BB962C8B-B14F-4D97-AF65-F5344CB8AC3E}">
        <p14:creationId xmlns:p14="http://schemas.microsoft.com/office/powerpoint/2010/main" val="31651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4423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1864" y="1484784"/>
            <a:ext cx="14654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OpenAI</a:t>
            </a:r>
            <a:endParaRPr lang="ru-RU" sz="3200" b="1" dirty="0">
              <a:solidFill>
                <a:schemeClr val="bg1"/>
              </a:solidFill>
            </a:endParaRPr>
          </a:p>
          <a:p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3933056"/>
            <a:ext cx="6038594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&quot;open ai dota 2 gif&quot;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6332"/>
            <a:ext cx="5606370" cy="315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DA8ECAD-13AA-4C0A-83B7-7AD10CBAD301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943860F-10D3-4C71-8D33-6CB0CF8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B247BA6-29D0-4897-A116-CD33826EC55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E35D92C-DF9C-4F8C-BDBA-700ED25B4A7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C4A0CAA0-AB59-4170-8950-AD40EAAE5ADC}"/>
              </a:ext>
            </a:extLst>
          </p:cNvPr>
          <p:cNvSpPr txBox="1">
            <a:spLocks/>
          </p:cNvSpPr>
          <p:nvPr/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7B6B012-D001-4B49-A484-699D277C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925F992-9B4B-4C85-BB11-4FF5DA4BC67E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62BDA3-BC3A-419C-A519-13FE634ECD8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4CB30-045E-4DDB-8D7C-1D34B4D686F2}"/>
              </a:ext>
            </a:extLst>
          </p:cNvPr>
          <p:cNvSpPr txBox="1"/>
          <p:nvPr/>
        </p:nvSpPr>
        <p:spPr>
          <a:xfrm>
            <a:off x="845824" y="1582076"/>
            <a:ext cx="1102522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0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895533"/>
            <a:ext cx="9636129" cy="827739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можно встретить результаты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FACDA05A-EAE5-4529-9165-9694060B16D0}"/>
              </a:ext>
            </a:extLst>
          </p:cNvPr>
          <p:cNvSpPr txBox="1">
            <a:spLocks/>
          </p:cNvSpPr>
          <p:nvPr/>
        </p:nvSpPr>
        <p:spPr>
          <a:xfrm>
            <a:off x="2194625" y="176904"/>
            <a:ext cx="8129777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792EE19-9D22-4BE2-9722-3868D3FF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34C1DF4-CD18-40C9-9612-D2DBAF014F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E7CA1C-B531-40A0-87C7-723654CAC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27" y="1700808"/>
            <a:ext cx="2657475" cy="45434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8EF17-C19C-485C-BEBB-DD5006C6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3" y="1700808"/>
            <a:ext cx="4151784" cy="24741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0E60BF-D72E-4F06-A73E-66CE6B263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780" y="1700808"/>
            <a:ext cx="4808371" cy="2637476"/>
          </a:xfrm>
          <a:prstGeom prst="rect">
            <a:avLst/>
          </a:prstGeom>
        </p:spPr>
      </p:pic>
      <p:pic>
        <p:nvPicPr>
          <p:cNvPr id="1026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8FDE5CA8-CBC0-4854-B0DD-17FA77E09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8" y="4396650"/>
            <a:ext cx="3808363" cy="21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6362CF-CA7E-4951-9D46-756DDBB652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87F2C16-A288-4C15-8362-A495BE56B1A1}"/>
              </a:ext>
            </a:extLst>
          </p:cNvPr>
          <p:cNvSpPr/>
          <p:nvPr/>
        </p:nvSpPr>
        <p:spPr>
          <a:xfrm>
            <a:off x="6999028" y="6120455"/>
            <a:ext cx="5040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https://play.aidungeon.io/main/home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FAE438E-D770-4FEF-BB2D-A9A89FC43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076" y="4536279"/>
            <a:ext cx="4010399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371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702F31B-3978-43B3-AD01-070475F1B8EC}"/>
              </a:ext>
            </a:extLst>
          </p:cNvPr>
          <p:cNvSpPr txBox="1">
            <a:spLocks/>
          </p:cNvSpPr>
          <p:nvPr/>
        </p:nvSpPr>
        <p:spPr>
          <a:xfrm>
            <a:off x="2567608" y="176904"/>
            <a:ext cx="775679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262007E-BFA2-4B2B-A826-28DE680FD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ABD456C-CD4A-4CD2-8D9C-B600405332F6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6" y="986049"/>
            <a:ext cx="9636129" cy="827739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Капитализм, Счастье, …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FACDA05A-EAE5-4529-9165-9694060B16D0}"/>
              </a:ext>
            </a:extLst>
          </p:cNvPr>
          <p:cNvSpPr txBox="1">
            <a:spLocks/>
          </p:cNvSpPr>
          <p:nvPr/>
        </p:nvSpPr>
        <p:spPr>
          <a:xfrm>
            <a:off x="2194625" y="176904"/>
            <a:ext cx="8129777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792EE19-9D22-4BE2-9722-3868D3FF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34C1DF4-CD18-40C9-9612-D2DBAF014F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4">
            <a:extLst>
              <a:ext uri="{FF2B5EF4-FFF2-40B4-BE49-F238E27FC236}">
                <a16:creationId xmlns:a16="http://schemas.microsoft.com/office/drawing/2014/main" id="{9F143A3D-CC9B-4627-8941-BDDFEB557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1813788"/>
            <a:ext cx="2890813" cy="48310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5CB90F0-E4F7-4384-9B80-6510D0841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66" y="2006099"/>
            <a:ext cx="5212957" cy="4469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A0FED2D-6C4F-41B5-AA83-C9EFED3C3FB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3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Народное творчество про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34F1991-6DC2-4556-882F-E5596F8F8C4E}"/>
              </a:ext>
            </a:extLst>
          </p:cNvPr>
          <p:cNvSpPr txBox="1">
            <a:spLocks/>
          </p:cNvSpPr>
          <p:nvPr/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D7EBC06-BAF7-48CD-938B-0686E4E4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C8F5D4-3B2A-42A3-A677-194A7E1FFEB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9F8C8E6-6C69-4EAB-B3E6-0A2AC436C00A}"/>
              </a:ext>
            </a:extLst>
          </p:cNvPr>
          <p:cNvSpPr/>
          <p:nvPr/>
        </p:nvSpPr>
        <p:spPr>
          <a:xfrm>
            <a:off x="223187" y="1712420"/>
            <a:ext cx="57004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oboto"/>
              </a:rPr>
              <a:t>— В чём ваша сильная сторона?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Я чертовски хорош в машинном обучении.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</a:t>
            </a:r>
            <a:r>
              <a:rPr lang="ru-RU" sz="2400" dirty="0" err="1">
                <a:solidFill>
                  <a:schemeClr val="bg1"/>
                </a:solidFill>
                <a:latin typeface="Roboto"/>
              </a:rPr>
              <a:t>Окей</a:t>
            </a:r>
            <a:r>
              <a:rPr lang="ru-RU" sz="2400" dirty="0">
                <a:solidFill>
                  <a:schemeClr val="bg1"/>
                </a:solidFill>
                <a:latin typeface="Roboto"/>
              </a:rPr>
              <a:t>. Сколько будет 9 + 10?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3.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Нет, даже не близко. 19.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Будет 16.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Нет, всё ещё 19.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Может 18?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Не-а, правильный ответ 19.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Хорошо, 9 + 10 будет 19.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Вы приняты!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06CE4EC-2588-48F0-8671-9F78BEF05F3C}"/>
              </a:ext>
            </a:extLst>
          </p:cNvPr>
          <p:cNvSpPr/>
          <p:nvPr/>
        </p:nvSpPr>
        <p:spPr>
          <a:xfrm>
            <a:off x="5951984" y="1564519"/>
            <a:ext cx="59884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oboto"/>
              </a:rPr>
              <a:t>— Сколько будет 9 + 10?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3.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Нет.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5.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Всё ещё нет.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[часы спустя]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19.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Ну наконец-то вы поняли! А сколько будет 6 + 3?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19.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AE833EB-7DFB-4A60-AECD-DD36B71A7244}"/>
              </a:ext>
            </a:extLst>
          </p:cNvPr>
          <p:cNvSpPr/>
          <p:nvPr/>
        </p:nvSpPr>
        <p:spPr>
          <a:xfrm>
            <a:off x="4938869" y="5448922"/>
            <a:ext cx="6996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Roboto"/>
              </a:rPr>
              <a:t>— В чём ваша сильная сторона?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19.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  <a:latin typeface="Roboto"/>
              </a:rPr>
              <a:t>— Хорошо, сколько будет 9 +… стоп что?!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66821F9-8D39-4B40-A916-EFF90C37882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03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0729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448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060848"/>
            <a:ext cx="4608512" cy="3656086"/>
          </a:xfrm>
          <a:prstGeom prst="rect">
            <a:avLst/>
          </a:prstGeom>
        </p:spPr>
      </p:pic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35C2B7AB-9B4C-446C-9530-7C7543FF98AF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7450154-BC77-4907-B550-A6E87BE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8FFAB3C-D4B6-4DBF-9994-6B03929BF51F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279139C-C672-446C-A083-B1F576B3EA4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912" y="2060848"/>
            <a:ext cx="6440716" cy="36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0729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Мемасики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про МО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448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35C2B7AB-9B4C-446C-9530-7C7543FF98AF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7450154-BC77-4907-B550-A6E87BE9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38FFAB3C-D4B6-4DBF-9994-6B03929BF51F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279139C-C672-446C-A083-B1F576B3EA4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1988840"/>
            <a:ext cx="5256584" cy="36060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821EDC-F37D-494D-A776-9865FA244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76" y="1916832"/>
            <a:ext cx="5040560" cy="46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1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2658" y="72366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Примерный формулировки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988" y="4139511"/>
            <a:ext cx="11538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Tom M. Mitchel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“A computer program is said to learn from experience E with respect to some task T and some performance measure P, if its performance on T, as measured by P, improves with experience E.”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84D3F025-9C7C-4553-928B-B88392EA1F20}"/>
              </a:ext>
            </a:extLst>
          </p:cNvPr>
          <p:cNvSpPr txBox="1">
            <a:spLocks/>
          </p:cNvSpPr>
          <p:nvPr/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8E89A17-9A10-4131-8A08-D62884FF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D3F153B-8B4B-4E06-87CD-5A7978111C8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BF0801-3D13-489D-8F8B-DA9160564EB6}"/>
              </a:ext>
            </a:extLst>
          </p:cNvPr>
          <p:cNvSpPr/>
          <p:nvPr/>
        </p:nvSpPr>
        <p:spPr>
          <a:xfrm>
            <a:off x="22988" y="5318729"/>
            <a:ext cx="117196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is a form of artificial intelligence based upon the concept of a machine being able to learn. It has many applications, including: data mining, pattern recognition and signal processing.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https://philosopherai.com/philosopher/machine-learning-778d53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42CB435-60F3-4AC5-99DD-3B1BD79A61A6}"/>
              </a:ext>
            </a:extLst>
          </p:cNvPr>
          <p:cNvSpPr/>
          <p:nvPr/>
        </p:nvSpPr>
        <p:spPr>
          <a:xfrm>
            <a:off x="-9448" y="144150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(англ.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ML) —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</a:t>
            </a:r>
            <a:r>
              <a:rPr lang="en-US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https://ru.wikipedia.org/wiki/</a:t>
            </a:r>
            <a:r>
              <a:rPr lang="ru-RU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411ECBA-1DBA-4264-9F23-78F4E0943BF2}"/>
              </a:ext>
            </a:extLst>
          </p:cNvPr>
          <p:cNvSpPr/>
          <p:nvPr/>
        </p:nvSpPr>
        <p:spPr>
          <a:xfrm>
            <a:off x="22988" y="2852936"/>
            <a:ext cx="123084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считается ветвью искусственного интеллекта, основная идея которого заключается в том, чтобы компьютер не просто использовал заранее написанный алгоритм, а сам обучился решению поставленной задачи. </a:t>
            </a:r>
            <a:r>
              <a:rPr lang="en-US" sz="2000" u="sng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https://newtonew.com/</a:t>
            </a:r>
            <a:endParaRPr lang="ru-RU" sz="20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936946F-EAC5-4E0E-9E02-2225FE80871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2032</Words>
  <Application>Microsoft Office PowerPoint</Application>
  <PresentationFormat>Широкоэкранный</PresentationFormat>
  <Paragraphs>392</Paragraphs>
  <Slides>40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0" baseType="lpstr">
      <vt:lpstr>-apple-system</vt:lpstr>
      <vt:lpstr>Arial</vt:lpstr>
      <vt:lpstr>Calibri</vt:lpstr>
      <vt:lpstr>Cambria Math</vt:lpstr>
      <vt:lpstr>Comic Sans MS</vt:lpstr>
      <vt:lpstr>IBM Plex Mono</vt:lpstr>
      <vt:lpstr>Roboto</vt:lpstr>
      <vt:lpstr>Times New Roman</vt:lpstr>
      <vt:lpstr>Verdana</vt:lpstr>
      <vt:lpstr>Тема Office</vt:lpstr>
      <vt:lpstr>Презентация PowerPoint</vt:lpstr>
      <vt:lpstr>Содержание</vt:lpstr>
      <vt:lpstr>Содержание</vt:lpstr>
      <vt:lpstr>Где можно встретить результаты МО</vt:lpstr>
      <vt:lpstr>Капитализм, Счастье, …</vt:lpstr>
      <vt:lpstr>Народное творчество про МО</vt:lpstr>
      <vt:lpstr>Мемасики про МО</vt:lpstr>
      <vt:lpstr>Мемасики про МО</vt:lpstr>
      <vt:lpstr>Примерный формулировки</vt:lpstr>
      <vt:lpstr>Что есть искусственный интеллект </vt:lpstr>
      <vt:lpstr>Что есть интеллект </vt:lpstr>
      <vt:lpstr>Определение от Президента</vt:lpstr>
      <vt:lpstr>Определение от Президента</vt:lpstr>
      <vt:lpstr>Место МО</vt:lpstr>
      <vt:lpstr>Три «Кита» Машинного Обучения</vt:lpstr>
      <vt:lpstr>Как я вижу МО</vt:lpstr>
      <vt:lpstr>Традиционное программирование</vt:lpstr>
      <vt:lpstr>Машинное Обучение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Модель</vt:lpstr>
      <vt:lpstr>Презентация PowerPoint</vt:lpstr>
      <vt:lpstr>Презентация PowerPoint</vt:lpstr>
      <vt:lpstr>Компромисс Между Смещением и Дисперсией</vt:lpstr>
      <vt:lpstr>Презентация PowerPoint</vt:lpstr>
      <vt:lpstr>Презентация PowerPoint</vt:lpstr>
      <vt:lpstr>Презентация PowerPoint</vt:lpstr>
      <vt:lpstr>Содержание</vt:lpstr>
      <vt:lpstr>Классификация задач МО</vt:lpstr>
      <vt:lpstr>Презентация PowerPoint</vt:lpstr>
      <vt:lpstr>Презентация PowerPoint</vt:lpstr>
      <vt:lpstr>Обучение без учителя </vt:lpstr>
      <vt:lpstr>Обучение без учителя </vt:lpstr>
      <vt:lpstr>Обучение с подкреплением</vt:lpstr>
      <vt:lpstr>Обучение с подкреплением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94</cp:revision>
  <dcterms:created xsi:type="dcterms:W3CDTF">2019-05-20T04:53:11Z</dcterms:created>
  <dcterms:modified xsi:type="dcterms:W3CDTF">2022-10-27T18:35:39Z</dcterms:modified>
</cp:coreProperties>
</file>